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07"/>
  </p:notesMasterIdLst>
  <p:handoutMasterIdLst>
    <p:handoutMasterId r:id="rId108"/>
  </p:handoutMasterIdLst>
  <p:sldIdLst>
    <p:sldId id="256" r:id="rId2"/>
    <p:sldId id="259" r:id="rId3"/>
    <p:sldId id="268" r:id="rId4"/>
    <p:sldId id="269" r:id="rId5"/>
    <p:sldId id="270" r:id="rId6"/>
    <p:sldId id="271" r:id="rId7"/>
    <p:sldId id="273" r:id="rId8"/>
    <p:sldId id="274" r:id="rId9"/>
    <p:sldId id="276" r:id="rId10"/>
    <p:sldId id="275" r:id="rId11"/>
    <p:sldId id="277" r:id="rId12"/>
    <p:sldId id="283" r:id="rId13"/>
    <p:sldId id="284" r:id="rId14"/>
    <p:sldId id="285" r:id="rId15"/>
    <p:sldId id="286" r:id="rId16"/>
    <p:sldId id="287" r:id="rId17"/>
    <p:sldId id="288" r:id="rId18"/>
    <p:sldId id="289" r:id="rId19"/>
    <p:sldId id="290" r:id="rId20"/>
    <p:sldId id="291" r:id="rId21"/>
    <p:sldId id="292" r:id="rId22"/>
    <p:sldId id="293" r:id="rId23"/>
    <p:sldId id="279" r:id="rId24"/>
    <p:sldId id="280" r:id="rId25"/>
    <p:sldId id="281" r:id="rId26"/>
    <p:sldId id="282"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8" r:id="rId41"/>
    <p:sldId id="309" r:id="rId42"/>
    <p:sldId id="312" r:id="rId43"/>
    <p:sldId id="310" r:id="rId44"/>
    <p:sldId id="317" r:id="rId45"/>
    <p:sldId id="318" r:id="rId46"/>
    <p:sldId id="321" r:id="rId47"/>
    <p:sldId id="319" r:id="rId48"/>
    <p:sldId id="370" r:id="rId49"/>
    <p:sldId id="320" r:id="rId50"/>
    <p:sldId id="311" r:id="rId51"/>
    <p:sldId id="313" r:id="rId52"/>
    <p:sldId id="314" r:id="rId53"/>
    <p:sldId id="315" r:id="rId54"/>
    <p:sldId id="322" r:id="rId55"/>
    <p:sldId id="323" r:id="rId56"/>
    <p:sldId id="324" r:id="rId57"/>
    <p:sldId id="325" r:id="rId58"/>
    <p:sldId id="326" r:id="rId59"/>
    <p:sldId id="327" r:id="rId60"/>
    <p:sldId id="328" r:id="rId61"/>
    <p:sldId id="329" r:id="rId62"/>
    <p:sldId id="330" r:id="rId63"/>
    <p:sldId id="331" r:id="rId64"/>
    <p:sldId id="332" r:id="rId65"/>
    <p:sldId id="333" r:id="rId66"/>
    <p:sldId id="334" r:id="rId67"/>
    <p:sldId id="335" r:id="rId68"/>
    <p:sldId id="336" r:id="rId69"/>
    <p:sldId id="337" r:id="rId70"/>
    <p:sldId id="338" r:id="rId71"/>
    <p:sldId id="339" r:id="rId72"/>
    <p:sldId id="340" r:id="rId73"/>
    <p:sldId id="341" r:id="rId74"/>
    <p:sldId id="342" r:id="rId75"/>
    <p:sldId id="343" r:id="rId76"/>
    <p:sldId id="344" r:id="rId77"/>
    <p:sldId id="345" r:id="rId78"/>
    <p:sldId id="346" r:id="rId79"/>
    <p:sldId id="347" r:id="rId80"/>
    <p:sldId id="348" r:id="rId81"/>
    <p:sldId id="349" r:id="rId82"/>
    <p:sldId id="350" r:id="rId83"/>
    <p:sldId id="351" r:id="rId84"/>
    <p:sldId id="352" r:id="rId85"/>
    <p:sldId id="353" r:id="rId86"/>
    <p:sldId id="354" r:id="rId87"/>
    <p:sldId id="355" r:id="rId88"/>
    <p:sldId id="356" r:id="rId89"/>
    <p:sldId id="357" r:id="rId90"/>
    <p:sldId id="358" r:id="rId91"/>
    <p:sldId id="359" r:id="rId92"/>
    <p:sldId id="360" r:id="rId93"/>
    <p:sldId id="361" r:id="rId94"/>
    <p:sldId id="362" r:id="rId95"/>
    <p:sldId id="363" r:id="rId96"/>
    <p:sldId id="364" r:id="rId97"/>
    <p:sldId id="365" r:id="rId98"/>
    <p:sldId id="366" r:id="rId99"/>
    <p:sldId id="367" r:id="rId100"/>
    <p:sldId id="368" r:id="rId101"/>
    <p:sldId id="369" r:id="rId102"/>
    <p:sldId id="371" r:id="rId103"/>
    <p:sldId id="372" r:id="rId104"/>
    <p:sldId id="267" r:id="rId105"/>
    <p:sldId id="258"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7725"/>
    <a:srgbClr val="000000"/>
    <a:srgbClr val="F48420"/>
    <a:srgbClr val="DB5119"/>
    <a:srgbClr val="036843"/>
    <a:srgbClr val="008B59"/>
    <a:srgbClr val="18614A"/>
    <a:srgbClr val="3D8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98" autoAdjust="0"/>
    <p:restoredTop sz="94406" autoAdjust="0"/>
  </p:normalViewPr>
  <p:slideViewPr>
    <p:cSldViewPr snapToGrid="0" snapToObjects="1">
      <p:cViewPr varScale="1">
        <p:scale>
          <a:sx n="70" d="100"/>
          <a:sy n="70" d="100"/>
        </p:scale>
        <p:origin x="666"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57" d="100"/>
          <a:sy n="57" d="100"/>
        </p:scale>
        <p:origin x="2808" y="4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91CB13-73AA-4744-8DA3-7BA75282B064}" type="datetimeFigureOut">
              <a:rPr lang="en-IN" smtClean="0"/>
              <a:t>17-09-2018</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293AC4-9C90-430D-8509-B6A06905C1B2}" type="slidenum">
              <a:rPr lang="en-IN" smtClean="0"/>
              <a:t>‹#›</a:t>
            </a:fld>
            <a:endParaRPr lang="en-IN"/>
          </a:p>
        </p:txBody>
      </p:sp>
    </p:spTree>
    <p:extLst>
      <p:ext uri="{BB962C8B-B14F-4D97-AF65-F5344CB8AC3E}">
        <p14:creationId xmlns:p14="http://schemas.microsoft.com/office/powerpoint/2010/main" val="4053983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3B36B-0DFF-6546-B339-FF2F77BBB617}" type="datetimeFigureOut">
              <a:rPr lang="en-US" smtClean="0"/>
              <a:t>9/17/2018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0FBAE-9DC1-CA40-9AA8-F8B58BD2E6F9}" type="slidenum">
              <a:rPr lang="en-US" smtClean="0"/>
              <a:t>‹#›</a:t>
            </a:fld>
            <a:endParaRPr lang="en-US"/>
          </a:p>
        </p:txBody>
      </p:sp>
    </p:spTree>
    <p:extLst>
      <p:ext uri="{BB962C8B-B14F-4D97-AF65-F5344CB8AC3E}">
        <p14:creationId xmlns:p14="http://schemas.microsoft.com/office/powerpoint/2010/main" val="1871035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t>1</a:t>
            </a:fld>
            <a:endParaRPr lang="en-US"/>
          </a:p>
        </p:txBody>
      </p:sp>
    </p:spTree>
    <p:extLst>
      <p:ext uri="{BB962C8B-B14F-4D97-AF65-F5344CB8AC3E}">
        <p14:creationId xmlns:p14="http://schemas.microsoft.com/office/powerpoint/2010/main" val="897513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402384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701729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675718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543812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679016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243378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1161638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969762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56331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649002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134096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745347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649422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210303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542003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3619127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1830330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912654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3109868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28768133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897508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3559372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622468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715974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521930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7331257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17591220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702539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62751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033066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2187907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3342608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9810987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1133766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39101201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40433537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28862792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17262811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24184871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822593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38914800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33855812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3463497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464843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31576879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35325733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41183526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13581192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33086403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18020050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57671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18734718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21085521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4230581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089543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70</a:t>
            </a:fld>
            <a:endParaRPr lang="en-US">
              <a:solidFill>
                <a:prstClr val="black"/>
              </a:solidFill>
            </a:endParaRPr>
          </a:p>
        </p:txBody>
      </p:sp>
    </p:spTree>
    <p:extLst>
      <p:ext uri="{BB962C8B-B14F-4D97-AF65-F5344CB8AC3E}">
        <p14:creationId xmlns:p14="http://schemas.microsoft.com/office/powerpoint/2010/main" val="21680029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2968093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20662734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23574602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12224052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26927752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1037006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8437231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42524334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3778449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0967123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6952979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26681843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20614728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34092156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29793817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6069666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9736148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15248133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3020023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132587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7145543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29025783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14791374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12751029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2239024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818975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24812759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8250599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97</a:t>
            </a:fld>
            <a:endParaRPr lang="en-US">
              <a:solidFill>
                <a:prstClr val="black"/>
              </a:solidFill>
            </a:endParaRPr>
          </a:p>
        </p:txBody>
      </p:sp>
    </p:spTree>
    <p:extLst>
      <p:ext uri="{BB962C8B-B14F-4D97-AF65-F5344CB8AC3E}">
        <p14:creationId xmlns:p14="http://schemas.microsoft.com/office/powerpoint/2010/main" val="10604199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98</a:t>
            </a:fld>
            <a:endParaRPr lang="en-US">
              <a:solidFill>
                <a:prstClr val="black"/>
              </a:solidFill>
            </a:endParaRPr>
          </a:p>
        </p:txBody>
      </p:sp>
    </p:spTree>
    <p:extLst>
      <p:ext uri="{BB962C8B-B14F-4D97-AF65-F5344CB8AC3E}">
        <p14:creationId xmlns:p14="http://schemas.microsoft.com/office/powerpoint/2010/main" val="34877990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99</a:t>
            </a:fld>
            <a:endParaRPr lang="en-US">
              <a:solidFill>
                <a:prstClr val="black"/>
              </a:solidFill>
            </a:endParaRPr>
          </a:p>
        </p:txBody>
      </p:sp>
    </p:spTree>
    <p:extLst>
      <p:ext uri="{BB962C8B-B14F-4D97-AF65-F5344CB8AC3E}">
        <p14:creationId xmlns:p14="http://schemas.microsoft.com/office/powerpoint/2010/main" val="2156549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2791956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val="27576033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101</a:t>
            </a:fld>
            <a:endParaRPr lang="en-US">
              <a:solidFill>
                <a:prstClr val="black"/>
              </a:solidFill>
            </a:endParaRPr>
          </a:p>
        </p:txBody>
      </p:sp>
    </p:spTree>
    <p:extLst>
      <p:ext uri="{BB962C8B-B14F-4D97-AF65-F5344CB8AC3E}">
        <p14:creationId xmlns:p14="http://schemas.microsoft.com/office/powerpoint/2010/main" val="21569658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102</a:t>
            </a:fld>
            <a:endParaRPr lang="en-US">
              <a:solidFill>
                <a:prstClr val="black"/>
              </a:solidFill>
            </a:endParaRPr>
          </a:p>
        </p:txBody>
      </p:sp>
    </p:spTree>
    <p:extLst>
      <p:ext uri="{BB962C8B-B14F-4D97-AF65-F5344CB8AC3E}">
        <p14:creationId xmlns:p14="http://schemas.microsoft.com/office/powerpoint/2010/main" val="35851580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solidFill>
                  <a:prstClr val="black"/>
                </a:solidFill>
              </a:rPr>
              <a:pPr/>
              <a:t>103</a:t>
            </a:fld>
            <a:endParaRPr lang="en-US">
              <a:solidFill>
                <a:prstClr val="black"/>
              </a:solidFill>
            </a:endParaRPr>
          </a:p>
        </p:txBody>
      </p:sp>
    </p:spTree>
    <p:extLst>
      <p:ext uri="{BB962C8B-B14F-4D97-AF65-F5344CB8AC3E}">
        <p14:creationId xmlns:p14="http://schemas.microsoft.com/office/powerpoint/2010/main" val="41181991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t>104</a:t>
            </a:fld>
            <a:endParaRPr lang="en-US"/>
          </a:p>
        </p:txBody>
      </p:sp>
    </p:spTree>
    <p:extLst>
      <p:ext uri="{BB962C8B-B14F-4D97-AF65-F5344CB8AC3E}">
        <p14:creationId xmlns:p14="http://schemas.microsoft.com/office/powerpoint/2010/main" val="8809453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0FBAE-9DC1-CA40-9AA8-F8B58BD2E6F9}" type="slidenum">
              <a:rPr lang="en-US" smtClean="0"/>
              <a:t>105</a:t>
            </a:fld>
            <a:endParaRPr lang="en-US"/>
          </a:p>
        </p:txBody>
      </p:sp>
    </p:spTree>
    <p:extLst>
      <p:ext uri="{BB962C8B-B14F-4D97-AF65-F5344CB8AC3E}">
        <p14:creationId xmlns:p14="http://schemas.microsoft.com/office/powerpoint/2010/main" val="7523067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2E0BA0-CB3A-7549-A0BA-9675C268EFD9}" type="slidenum">
              <a:rPr lang="en-US" smtClean="0"/>
              <a:t>‹#›</a:t>
            </a:fld>
            <a:endParaRPr lang="en-US"/>
          </a:p>
        </p:txBody>
      </p:sp>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626410" y="-101600"/>
            <a:ext cx="3900670" cy="3851373"/>
          </a:xfrm>
          <a:prstGeom prst="rect">
            <a:avLst/>
          </a:prstGeom>
        </p:spPr>
      </p:pic>
      <p:sp>
        <p:nvSpPr>
          <p:cNvPr id="20" name="Slide Number Placeholder 1"/>
          <p:cNvSpPr txBox="1">
            <a:spLocks/>
          </p:cNvSpPr>
          <p:nvPr userDrawn="1"/>
        </p:nvSpPr>
        <p:spPr>
          <a:xfrm>
            <a:off x="8610600" y="635907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2E0BA0-CB3A-7549-A0BA-9675C268EFD9}" type="slidenum">
              <a:rPr lang="en-US" smtClean="0"/>
              <a:pPr/>
              <a:t>‹#›</a:t>
            </a:fld>
            <a:endParaRPr lang="en-US"/>
          </a:p>
        </p:txBody>
      </p:sp>
      <p:pic>
        <p:nvPicPr>
          <p:cNvPr id="22" name="Picture 2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6855461"/>
          </a:xfrm>
          <a:prstGeom prst="rect">
            <a:avLst/>
          </a:prstGeom>
        </p:spPr>
      </p:pic>
      <p:sp>
        <p:nvSpPr>
          <p:cNvPr id="11" name="Title Placeholder 1"/>
          <p:cNvSpPr txBox="1">
            <a:spLocks/>
          </p:cNvSpPr>
          <p:nvPr userDrawn="1"/>
        </p:nvSpPr>
        <p:spPr>
          <a:xfrm>
            <a:off x="1843940" y="26106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endParaRPr lang="en-US" dirty="0"/>
          </a:p>
        </p:txBody>
      </p:sp>
      <p:pic>
        <p:nvPicPr>
          <p:cNvPr id="12" name="Picture 1" descr="image00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23604" y="112713"/>
            <a:ext cx="24669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1420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4000" y="238125"/>
            <a:ext cx="10515600" cy="1325563"/>
          </a:xfrm>
        </p:spPr>
        <p:txBody>
          <a:bodyPr>
            <a:normAutofit/>
          </a:bodyPr>
          <a:lstStyle>
            <a:lvl1pPr>
              <a:defRPr sz="3200" b="1">
                <a:solidFill>
                  <a:srgbClr val="E57725"/>
                </a:solidFill>
                <a:latin typeface="Arial" panose="020B0604020202020204" pitchFamily="34" charset="0"/>
                <a:cs typeface="Arial" panose="020B0604020202020204" pitchFamily="34" charset="0"/>
              </a:defRPr>
            </a:lvl1pPr>
          </a:lstStyle>
          <a:p>
            <a:r>
              <a:rPr lang="en-US" dirty="0" smtClean="0"/>
              <a:t>Marketing Analytics</a:t>
            </a:r>
            <a:endParaRPr lang="en-US" dirty="0"/>
          </a:p>
        </p:txBody>
      </p:sp>
      <p:sp>
        <p:nvSpPr>
          <p:cNvPr id="3" name="Content Placeholder 2"/>
          <p:cNvSpPr>
            <a:spLocks noGrp="1"/>
          </p:cNvSpPr>
          <p:nvPr>
            <p:ph idx="1" hasCustomPrompt="1"/>
          </p:nvPr>
        </p:nvSpPr>
        <p:spPr>
          <a:xfrm>
            <a:off x="254000" y="1698625"/>
            <a:ext cx="11214100" cy="43513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
                <a:srgbClr val="E57725"/>
              </a:buClr>
              <a:buSzPct val="100000"/>
              <a:buFont typeface="Webdings" panose="05030102010509060703" pitchFamily="18" charset="2"/>
              <a:buChar char=""/>
              <a:tabLst/>
              <a:defRPr baseline="0">
                <a:latin typeface="Arial" panose="020B0604020202020204" pitchFamily="34" charset="0"/>
                <a:cs typeface="Arial" panose="020B0604020202020204" pitchFamily="34" charset="0"/>
              </a:defRPr>
            </a:lvl1pPr>
            <a:lvl2pPr marL="6858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2pPr>
            <a:lvl3pPr marL="11430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3pPr>
            <a:lvl4pPr marL="16002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4pPr>
            <a:lvl5pPr marL="20574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5pPr>
          </a:lstStyle>
          <a:p>
            <a:pPr lvl="0"/>
            <a:r>
              <a:rPr lang="en-US" dirty="0" smtClean="0"/>
              <a:t>What is Marketing Analytics?</a:t>
            </a:r>
          </a:p>
          <a:p>
            <a:pPr marL="228600" marR="0" lvl="0" indent="-228600" algn="l" defTabSz="914400" rtl="0" eaLnBrk="1" fontAlgn="auto" latinLnBrk="0" hangingPunct="1">
              <a:lnSpc>
                <a:spcPct val="90000"/>
              </a:lnSpc>
              <a:spcBef>
                <a:spcPts val="1000"/>
              </a:spcBef>
              <a:spcAft>
                <a:spcPts val="0"/>
              </a:spcAft>
              <a:buClr>
                <a:srgbClr val="E57725"/>
              </a:buClr>
              <a:buSzPct val="100000"/>
              <a:buFont typeface="Webdings" panose="05030102010509060703" pitchFamily="18" charset="2"/>
              <a:buChar char=""/>
              <a:tabLst/>
              <a:defRPr/>
            </a:pPr>
            <a:r>
              <a:rPr lang="en-US" dirty="0" smtClean="0"/>
              <a:t>What survey on Senior Market Executives say about measuring Return on Investment?</a:t>
            </a:r>
          </a:p>
          <a:p>
            <a:pPr lvl="0"/>
            <a:r>
              <a:rPr lang="en-US" dirty="0" smtClean="0"/>
              <a:t>Why Organizations should use Marketing Analytics?</a:t>
            </a:r>
          </a:p>
          <a:p>
            <a:pPr lvl="0"/>
            <a:r>
              <a:rPr lang="en-US" dirty="0" smtClean="0"/>
              <a:t>What can be done with Marketing Analytics?</a:t>
            </a:r>
          </a:p>
          <a:p>
            <a:pPr lvl="0"/>
            <a:r>
              <a:rPr lang="en-US" dirty="0" smtClean="0"/>
              <a:t>How Marketing Analytics Project can successfully be executed?</a:t>
            </a:r>
          </a:p>
          <a:p>
            <a:pPr lvl="0"/>
            <a:endParaRPr lang="en-US" dirty="0"/>
          </a:p>
        </p:txBody>
      </p:sp>
      <p:sp>
        <p:nvSpPr>
          <p:cNvPr id="13" name="Rectangle 8"/>
          <p:cNvSpPr/>
          <p:nvPr userDrawn="1"/>
        </p:nvSpPr>
        <p:spPr>
          <a:xfrm>
            <a:off x="-1" y="6407076"/>
            <a:ext cx="2856849" cy="298016"/>
          </a:xfrm>
          <a:custGeom>
            <a:avLst/>
            <a:gdLst>
              <a:gd name="connsiteX0" fmla="*/ 0 w 7272169"/>
              <a:gd name="connsiteY0" fmla="*/ 0 h 1161826"/>
              <a:gd name="connsiteX1" fmla="*/ 7272169 w 7272169"/>
              <a:gd name="connsiteY1" fmla="*/ 0 h 1161826"/>
              <a:gd name="connsiteX2" fmla="*/ 7272169 w 7272169"/>
              <a:gd name="connsiteY2" fmla="*/ 1161826 h 1161826"/>
              <a:gd name="connsiteX3" fmla="*/ 0 w 7272169"/>
              <a:gd name="connsiteY3" fmla="*/ 1161826 h 1161826"/>
              <a:gd name="connsiteX4" fmla="*/ 0 w 7272169"/>
              <a:gd name="connsiteY4" fmla="*/ 0 h 1161826"/>
              <a:gd name="connsiteX0" fmla="*/ 0 w 7906870"/>
              <a:gd name="connsiteY0" fmla="*/ 0 h 1161826"/>
              <a:gd name="connsiteX1" fmla="*/ 7906870 w 7906870"/>
              <a:gd name="connsiteY1" fmla="*/ 0 h 1161826"/>
              <a:gd name="connsiteX2" fmla="*/ 7272169 w 7906870"/>
              <a:gd name="connsiteY2" fmla="*/ 1161826 h 1161826"/>
              <a:gd name="connsiteX3" fmla="*/ 0 w 7906870"/>
              <a:gd name="connsiteY3" fmla="*/ 1161826 h 1161826"/>
              <a:gd name="connsiteX4" fmla="*/ 0 w 7906870"/>
              <a:gd name="connsiteY4" fmla="*/ 0 h 1161826"/>
              <a:gd name="connsiteX0" fmla="*/ 0 w 7906870"/>
              <a:gd name="connsiteY0" fmla="*/ 0 h 1172583"/>
              <a:gd name="connsiteX1" fmla="*/ 7906870 w 7906870"/>
              <a:gd name="connsiteY1" fmla="*/ 0 h 1172583"/>
              <a:gd name="connsiteX2" fmla="*/ 7250654 w 7906870"/>
              <a:gd name="connsiteY2" fmla="*/ 1172583 h 1172583"/>
              <a:gd name="connsiteX3" fmla="*/ 0 w 7906870"/>
              <a:gd name="connsiteY3" fmla="*/ 1161826 h 1172583"/>
              <a:gd name="connsiteX4" fmla="*/ 0 w 7906870"/>
              <a:gd name="connsiteY4" fmla="*/ 0 h 1172583"/>
              <a:gd name="connsiteX0" fmla="*/ 0 w 7906870"/>
              <a:gd name="connsiteY0" fmla="*/ 0 h 1181050"/>
              <a:gd name="connsiteX1" fmla="*/ 7906870 w 7906870"/>
              <a:gd name="connsiteY1" fmla="*/ 0 h 1181050"/>
              <a:gd name="connsiteX2" fmla="*/ 7221021 w 7906870"/>
              <a:gd name="connsiteY2" fmla="*/ 1181050 h 1181050"/>
              <a:gd name="connsiteX3" fmla="*/ 0 w 7906870"/>
              <a:gd name="connsiteY3" fmla="*/ 1161826 h 1181050"/>
              <a:gd name="connsiteX4" fmla="*/ 0 w 7906870"/>
              <a:gd name="connsiteY4" fmla="*/ 0 h 1181050"/>
              <a:gd name="connsiteX0" fmla="*/ 0 w 7916598"/>
              <a:gd name="connsiteY0" fmla="*/ 0 h 1181050"/>
              <a:gd name="connsiteX1" fmla="*/ 7916598 w 7916598"/>
              <a:gd name="connsiteY1" fmla="*/ 0 h 1181050"/>
              <a:gd name="connsiteX2" fmla="*/ 7221021 w 7916598"/>
              <a:gd name="connsiteY2" fmla="*/ 1181050 h 1181050"/>
              <a:gd name="connsiteX3" fmla="*/ 0 w 7916598"/>
              <a:gd name="connsiteY3" fmla="*/ 1161826 h 1181050"/>
              <a:gd name="connsiteX4" fmla="*/ 0 w 7916598"/>
              <a:gd name="connsiteY4" fmla="*/ 0 h 1181050"/>
              <a:gd name="connsiteX0" fmla="*/ 0 w 7916598"/>
              <a:gd name="connsiteY0" fmla="*/ 0 h 1185914"/>
              <a:gd name="connsiteX1" fmla="*/ 7916598 w 7916598"/>
              <a:gd name="connsiteY1" fmla="*/ 0 h 1185914"/>
              <a:gd name="connsiteX2" fmla="*/ 7225885 w 7916598"/>
              <a:gd name="connsiteY2" fmla="*/ 1185914 h 1185914"/>
              <a:gd name="connsiteX3" fmla="*/ 0 w 7916598"/>
              <a:gd name="connsiteY3" fmla="*/ 1161826 h 1185914"/>
              <a:gd name="connsiteX4" fmla="*/ 0 w 7916598"/>
              <a:gd name="connsiteY4" fmla="*/ 0 h 1185914"/>
              <a:gd name="connsiteX0" fmla="*/ 3469072 w 11385670"/>
              <a:gd name="connsiteY0" fmla="*/ 0 h 1185914"/>
              <a:gd name="connsiteX1" fmla="*/ 11385670 w 11385670"/>
              <a:gd name="connsiteY1" fmla="*/ 0 h 1185914"/>
              <a:gd name="connsiteX2" fmla="*/ 10694957 w 11385670"/>
              <a:gd name="connsiteY2" fmla="*/ 1185914 h 1185914"/>
              <a:gd name="connsiteX3" fmla="*/ 0 w 11385670"/>
              <a:gd name="connsiteY3" fmla="*/ 1184130 h 1185914"/>
              <a:gd name="connsiteX4" fmla="*/ 3469072 w 11385670"/>
              <a:gd name="connsiteY4" fmla="*/ 0 h 1185914"/>
              <a:gd name="connsiteX0" fmla="*/ 22238 w 11385670"/>
              <a:gd name="connsiteY0" fmla="*/ 0 h 1185914"/>
              <a:gd name="connsiteX1" fmla="*/ 11385670 w 11385670"/>
              <a:gd name="connsiteY1" fmla="*/ 0 h 1185914"/>
              <a:gd name="connsiteX2" fmla="*/ 10694957 w 11385670"/>
              <a:gd name="connsiteY2" fmla="*/ 1185914 h 1185914"/>
              <a:gd name="connsiteX3" fmla="*/ 0 w 11385670"/>
              <a:gd name="connsiteY3" fmla="*/ 1184130 h 1185914"/>
              <a:gd name="connsiteX4" fmla="*/ 22238 w 11385670"/>
              <a:gd name="connsiteY4" fmla="*/ 0 h 1185914"/>
              <a:gd name="connsiteX0" fmla="*/ 0 w 11389453"/>
              <a:gd name="connsiteY0" fmla="*/ 26092 h 1185914"/>
              <a:gd name="connsiteX1" fmla="*/ 11389453 w 11389453"/>
              <a:gd name="connsiteY1" fmla="*/ 0 h 1185914"/>
              <a:gd name="connsiteX2" fmla="*/ 10698740 w 11389453"/>
              <a:gd name="connsiteY2" fmla="*/ 1185914 h 1185914"/>
              <a:gd name="connsiteX3" fmla="*/ 3783 w 11389453"/>
              <a:gd name="connsiteY3" fmla="*/ 1184130 h 1185914"/>
              <a:gd name="connsiteX4" fmla="*/ 0 w 11389453"/>
              <a:gd name="connsiteY4" fmla="*/ 26092 h 1185914"/>
              <a:gd name="connsiteX0" fmla="*/ 0 w 11389453"/>
              <a:gd name="connsiteY0" fmla="*/ 26092 h 1216179"/>
              <a:gd name="connsiteX1" fmla="*/ 11389453 w 11389453"/>
              <a:gd name="connsiteY1" fmla="*/ 0 h 1216179"/>
              <a:gd name="connsiteX2" fmla="*/ 10698740 w 11389453"/>
              <a:gd name="connsiteY2" fmla="*/ 1185914 h 1216179"/>
              <a:gd name="connsiteX3" fmla="*/ 814131 w 11389453"/>
              <a:gd name="connsiteY3" fmla="*/ 1216179 h 1216179"/>
              <a:gd name="connsiteX4" fmla="*/ 0 w 11389453"/>
              <a:gd name="connsiteY4" fmla="*/ 26092 h 1216179"/>
              <a:gd name="connsiteX0" fmla="*/ 0 w 10579107"/>
              <a:gd name="connsiteY0" fmla="*/ 58139 h 1216179"/>
              <a:gd name="connsiteX1" fmla="*/ 10579107 w 10579107"/>
              <a:gd name="connsiteY1" fmla="*/ 0 h 1216179"/>
              <a:gd name="connsiteX2" fmla="*/ 9888394 w 10579107"/>
              <a:gd name="connsiteY2" fmla="*/ 1185914 h 1216179"/>
              <a:gd name="connsiteX3" fmla="*/ 3785 w 10579107"/>
              <a:gd name="connsiteY3" fmla="*/ 1216179 h 1216179"/>
              <a:gd name="connsiteX4" fmla="*/ 0 w 10579107"/>
              <a:gd name="connsiteY4" fmla="*/ 58139 h 1216179"/>
              <a:gd name="connsiteX0" fmla="*/ 0 w 10579107"/>
              <a:gd name="connsiteY0" fmla="*/ 0 h 1222142"/>
              <a:gd name="connsiteX1" fmla="*/ 10579107 w 10579107"/>
              <a:gd name="connsiteY1" fmla="*/ 5963 h 1222142"/>
              <a:gd name="connsiteX2" fmla="*/ 9888394 w 10579107"/>
              <a:gd name="connsiteY2" fmla="*/ 1191877 h 1222142"/>
              <a:gd name="connsiteX3" fmla="*/ 3785 w 10579107"/>
              <a:gd name="connsiteY3" fmla="*/ 1222142 h 1222142"/>
              <a:gd name="connsiteX4" fmla="*/ 0 w 10579107"/>
              <a:gd name="connsiteY4" fmla="*/ 0 h 1222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9107" h="1222142">
                <a:moveTo>
                  <a:pt x="0" y="0"/>
                </a:moveTo>
                <a:lnTo>
                  <a:pt x="10579107" y="5963"/>
                </a:lnTo>
                <a:lnTo>
                  <a:pt x="9888394" y="1191877"/>
                </a:lnTo>
                <a:lnTo>
                  <a:pt x="3785" y="1222142"/>
                </a:lnTo>
                <a:cubicBezTo>
                  <a:pt x="2523" y="836129"/>
                  <a:pt x="1262" y="386013"/>
                  <a:pt x="0" y="0"/>
                </a:cubicBezTo>
                <a:close/>
              </a:path>
            </a:pathLst>
          </a:custGeom>
          <a:gradFill flip="none" rotWithShape="1">
            <a:gsLst>
              <a:gs pos="100000">
                <a:srgbClr val="008B59"/>
              </a:gs>
              <a:gs pos="0">
                <a:srgbClr val="03684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userDrawn="1"/>
        </p:nvSpPr>
        <p:spPr>
          <a:xfrm>
            <a:off x="298525" y="6408530"/>
            <a:ext cx="3097304" cy="261610"/>
          </a:xfrm>
          <a:prstGeom prst="rect">
            <a:avLst/>
          </a:prstGeom>
          <a:noFill/>
        </p:spPr>
        <p:txBody>
          <a:bodyPr wrap="square" rtlCol="0">
            <a:spAutoFit/>
          </a:bodyPr>
          <a:lstStyle/>
          <a:p>
            <a:r>
              <a:rPr lang="en-US" sz="1100" dirty="0" err="1" smtClean="0">
                <a:solidFill>
                  <a:schemeClr val="bg1"/>
                </a:solidFill>
                <a:latin typeface="Arial" charset="0"/>
                <a:ea typeface="Arial" charset="0"/>
                <a:cs typeface="Arial" charset="0"/>
              </a:rPr>
              <a:t>Datascience.manipal.edu</a:t>
            </a:r>
            <a:r>
              <a:rPr lang="en-US" sz="1100" dirty="0" smtClean="0">
                <a:solidFill>
                  <a:schemeClr val="bg1"/>
                </a:solidFill>
                <a:latin typeface="Arial" charset="0"/>
                <a:ea typeface="Arial" charset="0"/>
                <a:cs typeface="Arial" charset="0"/>
              </a:rPr>
              <a:t>  | </a:t>
            </a:r>
            <a:endParaRPr lang="en-US" sz="1200" b="1" dirty="0">
              <a:solidFill>
                <a:schemeClr val="bg1"/>
              </a:solidFill>
              <a:latin typeface="Arial" charset="0"/>
              <a:ea typeface="Arial" charset="0"/>
              <a:cs typeface="Arial" charset="0"/>
            </a:endParaRPr>
          </a:p>
        </p:txBody>
      </p:sp>
      <p:sp>
        <p:nvSpPr>
          <p:cNvPr id="6" name="Slide Number Placeholder 5"/>
          <p:cNvSpPr>
            <a:spLocks noGrp="1"/>
          </p:cNvSpPr>
          <p:nvPr>
            <p:ph type="sldNum" sz="quarter" idx="12"/>
          </p:nvPr>
        </p:nvSpPr>
        <p:spPr>
          <a:xfrm>
            <a:off x="2104523" y="6369050"/>
            <a:ext cx="742376" cy="365125"/>
          </a:xfrm>
        </p:spPr>
        <p:txBody>
          <a:bodyPr/>
          <a:lstStyle>
            <a:lvl1pPr algn="l">
              <a:defRPr>
                <a:solidFill>
                  <a:schemeClr val="bg1"/>
                </a:solidFill>
              </a:defRPr>
            </a:lvl1pPr>
          </a:lstStyle>
          <a:p>
            <a:fld id="{362E0BA0-CB3A-7549-A0BA-9675C268EFD9}" type="slidenum">
              <a:rPr lang="en-US" smtClean="0"/>
              <a:pPr/>
              <a:t>‹#›</a:t>
            </a:fld>
            <a:endParaRPr lang="en-US"/>
          </a:p>
        </p:txBody>
      </p:sp>
      <p:sp>
        <p:nvSpPr>
          <p:cNvPr id="8" name="TextBox 7"/>
          <p:cNvSpPr txBox="1"/>
          <p:nvPr userDrawn="1"/>
        </p:nvSpPr>
        <p:spPr>
          <a:xfrm>
            <a:off x="10392000" y="6578581"/>
            <a:ext cx="1800000" cy="276999"/>
          </a:xfrm>
          <a:prstGeom prst="rect">
            <a:avLst/>
          </a:prstGeom>
          <a:noFill/>
        </p:spPr>
        <p:txBody>
          <a:bodyPr wrap="square" rtlCol="0">
            <a:spAutoFit/>
          </a:bodyPr>
          <a:lstStyle/>
          <a:p>
            <a:pPr algn="r"/>
            <a:endParaRPr lang="en-IN" sz="1200" b="1" dirty="0"/>
          </a:p>
        </p:txBody>
      </p:sp>
      <p:pic>
        <p:nvPicPr>
          <p:cNvPr id="9" name="Picture 1" descr="image00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23604" y="112713"/>
            <a:ext cx="24669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86457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2E0BA0-CB3A-7549-A0BA-9675C268EFD9}" type="slidenum">
              <a:rPr lang="en-US" smtClean="0"/>
              <a:t>‹#›</a:t>
            </a:fld>
            <a:endParaRPr lang="en-US"/>
          </a:p>
        </p:txBody>
      </p:sp>
      <p:grpSp>
        <p:nvGrpSpPr>
          <p:cNvPr id="8" name="Group 7"/>
          <p:cNvGrpSpPr/>
          <p:nvPr userDrawn="1"/>
        </p:nvGrpSpPr>
        <p:grpSpPr>
          <a:xfrm>
            <a:off x="2021712" y="-431718"/>
            <a:ext cx="10170288" cy="7289718"/>
            <a:chOff x="2021712" y="-431718"/>
            <a:chExt cx="10170288" cy="7289718"/>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2021712" y="-431718"/>
              <a:ext cx="7836203" cy="4294208"/>
            </a:xfrm>
            <a:prstGeom prst="rect">
              <a:avLst/>
            </a:prstGeom>
          </p:spPr>
        </p:pic>
        <p:sp>
          <p:nvSpPr>
            <p:cNvPr id="10" name="Rectangle 11"/>
            <p:cNvSpPr/>
            <p:nvPr userDrawn="1"/>
          </p:nvSpPr>
          <p:spPr>
            <a:xfrm>
              <a:off x="8915400" y="0"/>
              <a:ext cx="3251198" cy="1333500"/>
            </a:xfrm>
            <a:custGeom>
              <a:avLst/>
              <a:gdLst>
                <a:gd name="connsiteX0" fmla="*/ 0 w 3251198"/>
                <a:gd name="connsiteY0" fmla="*/ 0 h 1295400"/>
                <a:gd name="connsiteX1" fmla="*/ 3251198 w 3251198"/>
                <a:gd name="connsiteY1" fmla="*/ 0 h 1295400"/>
                <a:gd name="connsiteX2" fmla="*/ 3251198 w 3251198"/>
                <a:gd name="connsiteY2" fmla="*/ 1295400 h 1295400"/>
                <a:gd name="connsiteX3" fmla="*/ 0 w 3251198"/>
                <a:gd name="connsiteY3" fmla="*/ 1295400 h 1295400"/>
                <a:gd name="connsiteX4" fmla="*/ 0 w 3251198"/>
                <a:gd name="connsiteY4" fmla="*/ 0 h 1295400"/>
                <a:gd name="connsiteX0" fmla="*/ 0 w 3251198"/>
                <a:gd name="connsiteY0" fmla="*/ 0 h 1333500"/>
                <a:gd name="connsiteX1" fmla="*/ 3251198 w 3251198"/>
                <a:gd name="connsiteY1" fmla="*/ 0 h 1333500"/>
                <a:gd name="connsiteX2" fmla="*/ 2832098 w 3251198"/>
                <a:gd name="connsiteY2" fmla="*/ 1333500 h 1333500"/>
                <a:gd name="connsiteX3" fmla="*/ 0 w 3251198"/>
                <a:gd name="connsiteY3" fmla="*/ 1295400 h 1333500"/>
                <a:gd name="connsiteX4" fmla="*/ 0 w 3251198"/>
                <a:gd name="connsiteY4" fmla="*/ 0 h 1333500"/>
                <a:gd name="connsiteX0" fmla="*/ 0 w 3251198"/>
                <a:gd name="connsiteY0" fmla="*/ 0 h 1333500"/>
                <a:gd name="connsiteX1" fmla="*/ 3251198 w 3251198"/>
                <a:gd name="connsiteY1" fmla="*/ 0 h 1333500"/>
                <a:gd name="connsiteX2" fmla="*/ 2895598 w 3251198"/>
                <a:gd name="connsiteY2" fmla="*/ 1333500 h 1333500"/>
                <a:gd name="connsiteX3" fmla="*/ 0 w 3251198"/>
                <a:gd name="connsiteY3" fmla="*/ 1295400 h 1333500"/>
                <a:gd name="connsiteX4" fmla="*/ 0 w 3251198"/>
                <a:gd name="connsiteY4" fmla="*/ 0 h 133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198" h="1333500">
                  <a:moveTo>
                    <a:pt x="0" y="0"/>
                  </a:moveTo>
                  <a:lnTo>
                    <a:pt x="3251198" y="0"/>
                  </a:lnTo>
                  <a:lnTo>
                    <a:pt x="2895598" y="1333500"/>
                  </a:lnTo>
                  <a:lnTo>
                    <a:pt x="0" y="12954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p:cNvGrpSpPr/>
            <p:nvPr userDrawn="1"/>
          </p:nvGrpSpPr>
          <p:grpSpPr>
            <a:xfrm flipH="1">
              <a:off x="10594694" y="0"/>
              <a:ext cx="1597306" cy="6858000"/>
              <a:chOff x="-2" y="0"/>
              <a:chExt cx="1805653" cy="6858000"/>
            </a:xfrm>
          </p:grpSpPr>
          <p:sp>
            <p:nvSpPr>
              <p:cNvPr id="13" name="Rectangle 5"/>
              <p:cNvSpPr/>
              <p:nvPr/>
            </p:nvSpPr>
            <p:spPr>
              <a:xfrm>
                <a:off x="0" y="0"/>
                <a:ext cx="1805651" cy="6858000"/>
              </a:xfrm>
              <a:custGeom>
                <a:avLst/>
                <a:gdLst>
                  <a:gd name="connsiteX0" fmla="*/ 0 w 2286000"/>
                  <a:gd name="connsiteY0" fmla="*/ 0 h 4819650"/>
                  <a:gd name="connsiteX1" fmla="*/ 2286000 w 2286000"/>
                  <a:gd name="connsiteY1" fmla="*/ 0 h 4819650"/>
                  <a:gd name="connsiteX2" fmla="*/ 2286000 w 2286000"/>
                  <a:gd name="connsiteY2" fmla="*/ 4819650 h 4819650"/>
                  <a:gd name="connsiteX3" fmla="*/ 0 w 2286000"/>
                  <a:gd name="connsiteY3" fmla="*/ 4819650 h 4819650"/>
                  <a:gd name="connsiteX4" fmla="*/ 0 w 2286000"/>
                  <a:gd name="connsiteY4" fmla="*/ 0 h 4819650"/>
                  <a:gd name="connsiteX0" fmla="*/ 0 w 4324350"/>
                  <a:gd name="connsiteY0" fmla="*/ 0 h 4819650"/>
                  <a:gd name="connsiteX1" fmla="*/ 2286000 w 4324350"/>
                  <a:gd name="connsiteY1" fmla="*/ 0 h 4819650"/>
                  <a:gd name="connsiteX2" fmla="*/ 4324350 w 4324350"/>
                  <a:gd name="connsiteY2" fmla="*/ 2533650 h 4819650"/>
                  <a:gd name="connsiteX3" fmla="*/ 0 w 4324350"/>
                  <a:gd name="connsiteY3" fmla="*/ 4819650 h 4819650"/>
                  <a:gd name="connsiteX4" fmla="*/ 0 w 4324350"/>
                  <a:gd name="connsiteY4" fmla="*/ 0 h 4819650"/>
                  <a:gd name="connsiteX0" fmla="*/ 0 w 4324350"/>
                  <a:gd name="connsiteY0" fmla="*/ 0 h 4819650"/>
                  <a:gd name="connsiteX1" fmla="*/ 2326943 w 4324350"/>
                  <a:gd name="connsiteY1" fmla="*/ 0 h 4819650"/>
                  <a:gd name="connsiteX2" fmla="*/ 4324350 w 4324350"/>
                  <a:gd name="connsiteY2" fmla="*/ 2533650 h 4819650"/>
                  <a:gd name="connsiteX3" fmla="*/ 0 w 4324350"/>
                  <a:gd name="connsiteY3" fmla="*/ 4819650 h 4819650"/>
                  <a:gd name="connsiteX4" fmla="*/ 0 w 4324350"/>
                  <a:gd name="connsiteY4" fmla="*/ 0 h 4819650"/>
                  <a:gd name="connsiteX0" fmla="*/ 0 w 4190355"/>
                  <a:gd name="connsiteY0" fmla="*/ 0 h 4819650"/>
                  <a:gd name="connsiteX1" fmla="*/ 2326943 w 4190355"/>
                  <a:gd name="connsiteY1" fmla="*/ 0 h 4819650"/>
                  <a:gd name="connsiteX2" fmla="*/ 4190355 w 4190355"/>
                  <a:gd name="connsiteY2" fmla="*/ 1292391 h 4819650"/>
                  <a:gd name="connsiteX3" fmla="*/ 0 w 4190355"/>
                  <a:gd name="connsiteY3" fmla="*/ 4819650 h 4819650"/>
                  <a:gd name="connsiteX4" fmla="*/ 0 w 4190355"/>
                  <a:gd name="connsiteY4" fmla="*/ 0 h 4819650"/>
                  <a:gd name="connsiteX0" fmla="*/ 0 w 3674964"/>
                  <a:gd name="connsiteY0" fmla="*/ 0 h 4819650"/>
                  <a:gd name="connsiteX1" fmla="*/ 2326943 w 3674964"/>
                  <a:gd name="connsiteY1" fmla="*/ 0 h 4819650"/>
                  <a:gd name="connsiteX2" fmla="*/ 3674964 w 3674964"/>
                  <a:gd name="connsiteY2" fmla="*/ 400396 h 4819650"/>
                  <a:gd name="connsiteX3" fmla="*/ 0 w 3674964"/>
                  <a:gd name="connsiteY3" fmla="*/ 4819650 h 4819650"/>
                  <a:gd name="connsiteX4" fmla="*/ 0 w 3674964"/>
                  <a:gd name="connsiteY4" fmla="*/ 0 h 4819650"/>
                  <a:gd name="connsiteX0" fmla="*/ 0 w 5736954"/>
                  <a:gd name="connsiteY0" fmla="*/ 0 h 4819650"/>
                  <a:gd name="connsiteX1" fmla="*/ 2326943 w 5736954"/>
                  <a:gd name="connsiteY1" fmla="*/ 0 h 4819650"/>
                  <a:gd name="connsiteX2" fmla="*/ 5736954 w 5736954"/>
                  <a:gd name="connsiteY2" fmla="*/ 1913400 h 4819650"/>
                  <a:gd name="connsiteX3" fmla="*/ 0 w 5736954"/>
                  <a:gd name="connsiteY3" fmla="*/ 4819650 h 4819650"/>
                  <a:gd name="connsiteX4" fmla="*/ 0 w 5736954"/>
                  <a:gd name="connsiteY4" fmla="*/ 0 h 4819650"/>
                  <a:gd name="connsiteX0" fmla="*/ 0 w 5793968"/>
                  <a:gd name="connsiteY0" fmla="*/ 0 h 4819650"/>
                  <a:gd name="connsiteX1" fmla="*/ 2326943 w 5793968"/>
                  <a:gd name="connsiteY1" fmla="*/ 0 h 4819650"/>
                  <a:gd name="connsiteX2" fmla="*/ 5793968 w 5793968"/>
                  <a:gd name="connsiteY2" fmla="*/ 1880862 h 4819650"/>
                  <a:gd name="connsiteX3" fmla="*/ 0 w 5793968"/>
                  <a:gd name="connsiteY3" fmla="*/ 4819650 h 4819650"/>
                  <a:gd name="connsiteX4" fmla="*/ 0 w 5793968"/>
                  <a:gd name="connsiteY4" fmla="*/ 0 h 4819650"/>
                  <a:gd name="connsiteX0" fmla="*/ 0 w 5860484"/>
                  <a:gd name="connsiteY0" fmla="*/ 0 h 4819650"/>
                  <a:gd name="connsiteX1" fmla="*/ 2326943 w 5860484"/>
                  <a:gd name="connsiteY1" fmla="*/ 0 h 4819650"/>
                  <a:gd name="connsiteX2" fmla="*/ 5860484 w 5860484"/>
                  <a:gd name="connsiteY2" fmla="*/ 1864594 h 4819650"/>
                  <a:gd name="connsiteX3" fmla="*/ 0 w 5860484"/>
                  <a:gd name="connsiteY3" fmla="*/ 4819650 h 4819650"/>
                  <a:gd name="connsiteX4" fmla="*/ 0 w 5860484"/>
                  <a:gd name="connsiteY4" fmla="*/ 0 h 4819650"/>
                  <a:gd name="connsiteX0" fmla="*/ 0 w 5860484"/>
                  <a:gd name="connsiteY0" fmla="*/ 0 h 4819650"/>
                  <a:gd name="connsiteX1" fmla="*/ 2326943 w 5860484"/>
                  <a:gd name="connsiteY1" fmla="*/ 0 h 4819650"/>
                  <a:gd name="connsiteX2" fmla="*/ 5860484 w 5860484"/>
                  <a:gd name="connsiteY2" fmla="*/ 1848325 h 4819650"/>
                  <a:gd name="connsiteX3" fmla="*/ 0 w 5860484"/>
                  <a:gd name="connsiteY3" fmla="*/ 4819650 h 4819650"/>
                  <a:gd name="connsiteX4" fmla="*/ 0 w 5860484"/>
                  <a:gd name="connsiteY4" fmla="*/ 0 h 4819650"/>
                  <a:gd name="connsiteX0" fmla="*/ 0 w 5862893"/>
                  <a:gd name="connsiteY0" fmla="*/ 0 h 4819650"/>
                  <a:gd name="connsiteX1" fmla="*/ 2326943 w 5862893"/>
                  <a:gd name="connsiteY1" fmla="*/ 0 h 4819650"/>
                  <a:gd name="connsiteX2" fmla="*/ 5860484 w 5862893"/>
                  <a:gd name="connsiteY2" fmla="*/ 1848325 h 4819650"/>
                  <a:gd name="connsiteX3" fmla="*/ 5862893 w 5862893"/>
                  <a:gd name="connsiteY3" fmla="*/ 1838381 h 4819650"/>
                  <a:gd name="connsiteX4" fmla="*/ 0 w 5862893"/>
                  <a:gd name="connsiteY4" fmla="*/ 4819650 h 4819650"/>
                  <a:gd name="connsiteX5" fmla="*/ 0 w 5862893"/>
                  <a:gd name="connsiteY5"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0 w 5862894"/>
                  <a:gd name="connsiteY5" fmla="*/ 4819650 h 4819650"/>
                  <a:gd name="connsiteX6" fmla="*/ 0 w 5862894"/>
                  <a:gd name="connsiteY6"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3088234 w 5862894"/>
                  <a:gd name="connsiteY5" fmla="*/ 3253772 h 4819650"/>
                  <a:gd name="connsiteX6" fmla="*/ 0 w 5862894"/>
                  <a:gd name="connsiteY6" fmla="*/ 4819650 h 4819650"/>
                  <a:gd name="connsiteX7" fmla="*/ 0 w 5862894"/>
                  <a:gd name="connsiteY7"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3088234 w 5862894"/>
                  <a:gd name="connsiteY5" fmla="*/ 3253772 h 4819650"/>
                  <a:gd name="connsiteX6" fmla="*/ 0 w 5862894"/>
                  <a:gd name="connsiteY6" fmla="*/ 4819650 h 4819650"/>
                  <a:gd name="connsiteX7" fmla="*/ 0 w 5862894"/>
                  <a:gd name="connsiteY7" fmla="*/ 0 h 4819650"/>
                  <a:gd name="connsiteX0" fmla="*/ 0 w 5862894"/>
                  <a:gd name="connsiteY0" fmla="*/ 0 h 4823717"/>
                  <a:gd name="connsiteX1" fmla="*/ 2326943 w 5862894"/>
                  <a:gd name="connsiteY1" fmla="*/ 0 h 4823717"/>
                  <a:gd name="connsiteX2" fmla="*/ 5860484 w 5862894"/>
                  <a:gd name="connsiteY2" fmla="*/ 1848325 h 4823717"/>
                  <a:gd name="connsiteX3" fmla="*/ 5862893 w 5862894"/>
                  <a:gd name="connsiteY3" fmla="*/ 1838381 h 4823717"/>
                  <a:gd name="connsiteX4" fmla="*/ 5862894 w 5862894"/>
                  <a:gd name="connsiteY4" fmla="*/ 1838381 h 4823717"/>
                  <a:gd name="connsiteX5" fmla="*/ 4142985 w 5862894"/>
                  <a:gd name="connsiteY5" fmla="*/ 4823717 h 4823717"/>
                  <a:gd name="connsiteX6" fmla="*/ 0 w 5862894"/>
                  <a:gd name="connsiteY6" fmla="*/ 4819650 h 4823717"/>
                  <a:gd name="connsiteX7" fmla="*/ 0 w 5862894"/>
                  <a:gd name="connsiteY7" fmla="*/ 0 h 4823717"/>
                  <a:gd name="connsiteX0" fmla="*/ 0 w 5862894"/>
                  <a:gd name="connsiteY0" fmla="*/ 0 h 4823717"/>
                  <a:gd name="connsiteX1" fmla="*/ 2326943 w 5862894"/>
                  <a:gd name="connsiteY1" fmla="*/ 0 h 4823717"/>
                  <a:gd name="connsiteX2" fmla="*/ 5860484 w 5862894"/>
                  <a:gd name="connsiteY2" fmla="*/ 1848325 h 4823717"/>
                  <a:gd name="connsiteX3" fmla="*/ 5862893 w 5862894"/>
                  <a:gd name="connsiteY3" fmla="*/ 1838381 h 4823717"/>
                  <a:gd name="connsiteX4" fmla="*/ 5862894 w 5862894"/>
                  <a:gd name="connsiteY4" fmla="*/ 1838381 h 4823717"/>
                  <a:gd name="connsiteX5" fmla="*/ 3781900 w 5862894"/>
                  <a:gd name="connsiteY5" fmla="*/ 4823717 h 4823717"/>
                  <a:gd name="connsiteX6" fmla="*/ 0 w 5862894"/>
                  <a:gd name="connsiteY6" fmla="*/ 4819650 h 4823717"/>
                  <a:gd name="connsiteX7" fmla="*/ 0 w 5862894"/>
                  <a:gd name="connsiteY7" fmla="*/ 0 h 4823717"/>
                  <a:gd name="connsiteX0" fmla="*/ 0 w 5862893"/>
                  <a:gd name="connsiteY0" fmla="*/ 0 h 4823717"/>
                  <a:gd name="connsiteX1" fmla="*/ 2326943 w 5862893"/>
                  <a:gd name="connsiteY1" fmla="*/ 0 h 4823717"/>
                  <a:gd name="connsiteX2" fmla="*/ 5860484 w 5862893"/>
                  <a:gd name="connsiteY2" fmla="*/ 1848325 h 4823717"/>
                  <a:gd name="connsiteX3" fmla="*/ 5862893 w 5862893"/>
                  <a:gd name="connsiteY3" fmla="*/ 1838381 h 4823717"/>
                  <a:gd name="connsiteX4" fmla="*/ 3781900 w 5862893"/>
                  <a:gd name="connsiteY4" fmla="*/ 4823717 h 4823717"/>
                  <a:gd name="connsiteX5" fmla="*/ 0 w 5862893"/>
                  <a:gd name="connsiteY5" fmla="*/ 4819650 h 4823717"/>
                  <a:gd name="connsiteX6" fmla="*/ 0 w 5862893"/>
                  <a:gd name="connsiteY6" fmla="*/ 0 h 4823717"/>
                  <a:gd name="connsiteX0" fmla="*/ 0 w 5860484"/>
                  <a:gd name="connsiteY0" fmla="*/ 0 h 4823717"/>
                  <a:gd name="connsiteX1" fmla="*/ 2326943 w 5860484"/>
                  <a:gd name="connsiteY1" fmla="*/ 0 h 4823717"/>
                  <a:gd name="connsiteX2" fmla="*/ 5860484 w 5860484"/>
                  <a:gd name="connsiteY2" fmla="*/ 1848325 h 4823717"/>
                  <a:gd name="connsiteX3" fmla="*/ 3781900 w 5860484"/>
                  <a:gd name="connsiteY3" fmla="*/ 4823717 h 4823717"/>
                  <a:gd name="connsiteX4" fmla="*/ 0 w 5860484"/>
                  <a:gd name="connsiteY4" fmla="*/ 4819650 h 4823717"/>
                  <a:gd name="connsiteX5" fmla="*/ 0 w 5860484"/>
                  <a:gd name="connsiteY5" fmla="*/ 0 h 4823717"/>
                  <a:gd name="connsiteX0" fmla="*/ 0 w 5860484"/>
                  <a:gd name="connsiteY0" fmla="*/ 0 h 4823717"/>
                  <a:gd name="connsiteX1" fmla="*/ 2326943 w 5860484"/>
                  <a:gd name="connsiteY1" fmla="*/ 0 h 4823717"/>
                  <a:gd name="connsiteX2" fmla="*/ 5860484 w 5860484"/>
                  <a:gd name="connsiteY2" fmla="*/ 1848325 h 4823717"/>
                  <a:gd name="connsiteX3" fmla="*/ 1662896 w 5860484"/>
                  <a:gd name="connsiteY3" fmla="*/ 4823717 h 4823717"/>
                  <a:gd name="connsiteX4" fmla="*/ 0 w 5860484"/>
                  <a:gd name="connsiteY4" fmla="*/ 4819650 h 4823717"/>
                  <a:gd name="connsiteX5" fmla="*/ 0 w 5860484"/>
                  <a:gd name="connsiteY5" fmla="*/ 0 h 4823717"/>
                  <a:gd name="connsiteX0" fmla="*/ 0 w 5860484"/>
                  <a:gd name="connsiteY0" fmla="*/ 16269 h 4839986"/>
                  <a:gd name="connsiteX1" fmla="*/ 673551 w 5860484"/>
                  <a:gd name="connsiteY1" fmla="*/ 0 h 4839986"/>
                  <a:gd name="connsiteX2" fmla="*/ 5860484 w 5860484"/>
                  <a:gd name="connsiteY2" fmla="*/ 1864594 h 4839986"/>
                  <a:gd name="connsiteX3" fmla="*/ 1662896 w 5860484"/>
                  <a:gd name="connsiteY3" fmla="*/ 4839986 h 4839986"/>
                  <a:gd name="connsiteX4" fmla="*/ 0 w 5860484"/>
                  <a:gd name="connsiteY4" fmla="*/ 4835919 h 4839986"/>
                  <a:gd name="connsiteX5" fmla="*/ 0 w 5860484"/>
                  <a:gd name="connsiteY5" fmla="*/ 16269 h 4839986"/>
                  <a:gd name="connsiteX0" fmla="*/ 0 w 4644196"/>
                  <a:gd name="connsiteY0" fmla="*/ 16269 h 4992452"/>
                  <a:gd name="connsiteX1" fmla="*/ 673551 w 4644196"/>
                  <a:gd name="connsiteY1" fmla="*/ 0 h 4992452"/>
                  <a:gd name="connsiteX2" fmla="*/ 4644196 w 4644196"/>
                  <a:gd name="connsiteY2" fmla="*/ 2767516 h 4992452"/>
                  <a:gd name="connsiteX3" fmla="*/ 1662896 w 4644196"/>
                  <a:gd name="connsiteY3" fmla="*/ 4839986 h 4992452"/>
                  <a:gd name="connsiteX4" fmla="*/ 0 w 4644196"/>
                  <a:gd name="connsiteY4" fmla="*/ 4835919 h 4992452"/>
                  <a:gd name="connsiteX5" fmla="*/ 0 w 4644196"/>
                  <a:gd name="connsiteY5" fmla="*/ 16269 h 4992452"/>
                  <a:gd name="connsiteX0" fmla="*/ 0 w 4644196"/>
                  <a:gd name="connsiteY0" fmla="*/ 16269 h 4986434"/>
                  <a:gd name="connsiteX1" fmla="*/ 673551 w 4644196"/>
                  <a:gd name="connsiteY1" fmla="*/ 0 h 4986434"/>
                  <a:gd name="connsiteX2" fmla="*/ 4644196 w 4644196"/>
                  <a:gd name="connsiteY2" fmla="*/ 2767516 h 4986434"/>
                  <a:gd name="connsiteX3" fmla="*/ 1681900 w 4644196"/>
                  <a:gd name="connsiteY3" fmla="*/ 4831852 h 4986434"/>
                  <a:gd name="connsiteX4" fmla="*/ 0 w 4644196"/>
                  <a:gd name="connsiteY4" fmla="*/ 4835919 h 4986434"/>
                  <a:gd name="connsiteX5" fmla="*/ 0 w 4644196"/>
                  <a:gd name="connsiteY5" fmla="*/ 16269 h 4986434"/>
                  <a:gd name="connsiteX0" fmla="*/ 0 w 4644196"/>
                  <a:gd name="connsiteY0" fmla="*/ 16269 h 4842036"/>
                  <a:gd name="connsiteX1" fmla="*/ 673551 w 4644196"/>
                  <a:gd name="connsiteY1" fmla="*/ 0 h 4842036"/>
                  <a:gd name="connsiteX2" fmla="*/ 4644196 w 4644196"/>
                  <a:gd name="connsiteY2" fmla="*/ 2767516 h 4842036"/>
                  <a:gd name="connsiteX3" fmla="*/ 1681900 w 4644196"/>
                  <a:gd name="connsiteY3" fmla="*/ 4831852 h 4842036"/>
                  <a:gd name="connsiteX4" fmla="*/ 0 w 4644196"/>
                  <a:gd name="connsiteY4" fmla="*/ 4835919 h 4842036"/>
                  <a:gd name="connsiteX5" fmla="*/ 0 w 4644196"/>
                  <a:gd name="connsiteY5" fmla="*/ 16269 h 4842036"/>
                  <a:gd name="connsiteX0" fmla="*/ 0 w 4644196"/>
                  <a:gd name="connsiteY0" fmla="*/ 16269 h 4842036"/>
                  <a:gd name="connsiteX1" fmla="*/ 673551 w 4644196"/>
                  <a:gd name="connsiteY1" fmla="*/ 0 h 4842036"/>
                  <a:gd name="connsiteX2" fmla="*/ 4644196 w 4644196"/>
                  <a:gd name="connsiteY2" fmla="*/ 2767516 h 4842036"/>
                  <a:gd name="connsiteX3" fmla="*/ 1681900 w 4644196"/>
                  <a:gd name="connsiteY3" fmla="*/ 4831852 h 4842036"/>
                  <a:gd name="connsiteX4" fmla="*/ 0 w 4644196"/>
                  <a:gd name="connsiteY4" fmla="*/ 4835919 h 4842036"/>
                  <a:gd name="connsiteX5" fmla="*/ 0 w 4644196"/>
                  <a:gd name="connsiteY5" fmla="*/ 16269 h 4842036"/>
                  <a:gd name="connsiteX0" fmla="*/ 0 w 4644196"/>
                  <a:gd name="connsiteY0" fmla="*/ 16269 h 4847901"/>
                  <a:gd name="connsiteX1" fmla="*/ 673551 w 4644196"/>
                  <a:gd name="connsiteY1" fmla="*/ 0 h 4847901"/>
                  <a:gd name="connsiteX2" fmla="*/ 4644196 w 4644196"/>
                  <a:gd name="connsiteY2" fmla="*/ 2767516 h 4847901"/>
                  <a:gd name="connsiteX3" fmla="*/ 1710407 w 4644196"/>
                  <a:gd name="connsiteY3" fmla="*/ 4839987 h 4847901"/>
                  <a:gd name="connsiteX4" fmla="*/ 0 w 4644196"/>
                  <a:gd name="connsiteY4" fmla="*/ 4835919 h 4847901"/>
                  <a:gd name="connsiteX5" fmla="*/ 0 w 4644196"/>
                  <a:gd name="connsiteY5" fmla="*/ 16269 h 4847901"/>
                  <a:gd name="connsiteX0" fmla="*/ 0 w 4644196"/>
                  <a:gd name="connsiteY0" fmla="*/ 0 h 4831632"/>
                  <a:gd name="connsiteX1" fmla="*/ 4644196 w 4644196"/>
                  <a:gd name="connsiteY1" fmla="*/ 2751247 h 4831632"/>
                  <a:gd name="connsiteX2" fmla="*/ 1710407 w 4644196"/>
                  <a:gd name="connsiteY2" fmla="*/ 4823718 h 4831632"/>
                  <a:gd name="connsiteX3" fmla="*/ 0 w 4644196"/>
                  <a:gd name="connsiteY3" fmla="*/ 4819650 h 4831632"/>
                  <a:gd name="connsiteX4" fmla="*/ 0 w 4644196"/>
                  <a:gd name="connsiteY4" fmla="*/ 0 h 4831632"/>
                  <a:gd name="connsiteX0" fmla="*/ 0 w 4159581"/>
                  <a:gd name="connsiteY0" fmla="*/ 0 h 4831632"/>
                  <a:gd name="connsiteX1" fmla="*/ 4159581 w 4159581"/>
                  <a:gd name="connsiteY1" fmla="*/ 3223045 h 4831632"/>
                  <a:gd name="connsiteX2" fmla="*/ 1710407 w 4159581"/>
                  <a:gd name="connsiteY2" fmla="*/ 4823718 h 4831632"/>
                  <a:gd name="connsiteX3" fmla="*/ 0 w 4159581"/>
                  <a:gd name="connsiteY3" fmla="*/ 4819650 h 4831632"/>
                  <a:gd name="connsiteX4" fmla="*/ 0 w 4159581"/>
                  <a:gd name="connsiteY4" fmla="*/ 0 h 4831632"/>
                  <a:gd name="connsiteX0" fmla="*/ 0 w 4159581"/>
                  <a:gd name="connsiteY0" fmla="*/ 0 h 4819650"/>
                  <a:gd name="connsiteX1" fmla="*/ 4159581 w 4159581"/>
                  <a:gd name="connsiteY1" fmla="*/ 3223045 h 4819650"/>
                  <a:gd name="connsiteX2" fmla="*/ 0 w 4159581"/>
                  <a:gd name="connsiteY2" fmla="*/ 4819650 h 4819650"/>
                  <a:gd name="connsiteX3" fmla="*/ 0 w 4159581"/>
                  <a:gd name="connsiteY3" fmla="*/ 0 h 4819650"/>
                  <a:gd name="connsiteX0" fmla="*/ 0 w 2363655"/>
                  <a:gd name="connsiteY0" fmla="*/ 0 h 4819650"/>
                  <a:gd name="connsiteX1" fmla="*/ 2363655 w 2363655"/>
                  <a:gd name="connsiteY1" fmla="*/ 3890068 h 4819650"/>
                  <a:gd name="connsiteX2" fmla="*/ 0 w 2363655"/>
                  <a:gd name="connsiteY2" fmla="*/ 4819650 h 4819650"/>
                  <a:gd name="connsiteX3" fmla="*/ 0 w 2363655"/>
                  <a:gd name="connsiteY3" fmla="*/ 0 h 4819650"/>
                  <a:gd name="connsiteX0" fmla="*/ 0 w 1822026"/>
                  <a:gd name="connsiteY0" fmla="*/ 0 h 4819650"/>
                  <a:gd name="connsiteX1" fmla="*/ 1822026 w 1822026"/>
                  <a:gd name="connsiteY1" fmla="*/ 4109698 h 4819650"/>
                  <a:gd name="connsiteX2" fmla="*/ 0 w 1822026"/>
                  <a:gd name="connsiteY2" fmla="*/ 4819650 h 4819650"/>
                  <a:gd name="connsiteX3" fmla="*/ 0 w 1822026"/>
                  <a:gd name="connsiteY3" fmla="*/ 0 h 4819650"/>
                  <a:gd name="connsiteX0" fmla="*/ 0 w 1945555"/>
                  <a:gd name="connsiteY0" fmla="*/ 0 h 4819650"/>
                  <a:gd name="connsiteX1" fmla="*/ 1945555 w 1945555"/>
                  <a:gd name="connsiteY1" fmla="*/ 4166639 h 4819650"/>
                  <a:gd name="connsiteX2" fmla="*/ 0 w 1945555"/>
                  <a:gd name="connsiteY2" fmla="*/ 4819650 h 4819650"/>
                  <a:gd name="connsiteX3" fmla="*/ 0 w 1945555"/>
                  <a:gd name="connsiteY3" fmla="*/ 0 h 4819650"/>
                </a:gdLst>
                <a:ahLst/>
                <a:cxnLst>
                  <a:cxn ang="0">
                    <a:pos x="connsiteX0" y="connsiteY0"/>
                  </a:cxn>
                  <a:cxn ang="0">
                    <a:pos x="connsiteX1" y="connsiteY1"/>
                  </a:cxn>
                  <a:cxn ang="0">
                    <a:pos x="connsiteX2" y="connsiteY2"/>
                  </a:cxn>
                  <a:cxn ang="0">
                    <a:pos x="connsiteX3" y="connsiteY3"/>
                  </a:cxn>
                </a:cxnLst>
                <a:rect l="l" t="t" r="r" b="b"/>
                <a:pathLst>
                  <a:path w="1945555" h="4819650">
                    <a:moveTo>
                      <a:pt x="0" y="0"/>
                    </a:moveTo>
                    <a:lnTo>
                      <a:pt x="1945555" y="4166639"/>
                    </a:lnTo>
                    <a:lnTo>
                      <a:pt x="0" y="4819650"/>
                    </a:lnTo>
                    <a:lnTo>
                      <a:pt x="0" y="0"/>
                    </a:lnTo>
                    <a:close/>
                  </a:path>
                </a:pathLst>
              </a:custGeom>
              <a:gradFill>
                <a:gsLst>
                  <a:gs pos="65000">
                    <a:srgbClr val="F48420"/>
                  </a:gs>
                  <a:gs pos="17000">
                    <a:srgbClr val="DB5119"/>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5"/>
              <p:cNvSpPr/>
              <p:nvPr/>
            </p:nvSpPr>
            <p:spPr>
              <a:xfrm>
                <a:off x="-2" y="0"/>
                <a:ext cx="1691005" cy="6858000"/>
              </a:xfrm>
              <a:custGeom>
                <a:avLst/>
                <a:gdLst>
                  <a:gd name="connsiteX0" fmla="*/ 0 w 2286000"/>
                  <a:gd name="connsiteY0" fmla="*/ 0 h 4819650"/>
                  <a:gd name="connsiteX1" fmla="*/ 2286000 w 2286000"/>
                  <a:gd name="connsiteY1" fmla="*/ 0 h 4819650"/>
                  <a:gd name="connsiteX2" fmla="*/ 2286000 w 2286000"/>
                  <a:gd name="connsiteY2" fmla="*/ 4819650 h 4819650"/>
                  <a:gd name="connsiteX3" fmla="*/ 0 w 2286000"/>
                  <a:gd name="connsiteY3" fmla="*/ 4819650 h 4819650"/>
                  <a:gd name="connsiteX4" fmla="*/ 0 w 2286000"/>
                  <a:gd name="connsiteY4" fmla="*/ 0 h 4819650"/>
                  <a:gd name="connsiteX0" fmla="*/ 0 w 4324350"/>
                  <a:gd name="connsiteY0" fmla="*/ 0 h 4819650"/>
                  <a:gd name="connsiteX1" fmla="*/ 2286000 w 4324350"/>
                  <a:gd name="connsiteY1" fmla="*/ 0 h 4819650"/>
                  <a:gd name="connsiteX2" fmla="*/ 4324350 w 4324350"/>
                  <a:gd name="connsiteY2" fmla="*/ 2533650 h 4819650"/>
                  <a:gd name="connsiteX3" fmla="*/ 0 w 4324350"/>
                  <a:gd name="connsiteY3" fmla="*/ 4819650 h 4819650"/>
                  <a:gd name="connsiteX4" fmla="*/ 0 w 4324350"/>
                  <a:gd name="connsiteY4" fmla="*/ 0 h 4819650"/>
                  <a:gd name="connsiteX0" fmla="*/ 0 w 4324350"/>
                  <a:gd name="connsiteY0" fmla="*/ 0 h 4819650"/>
                  <a:gd name="connsiteX1" fmla="*/ 2326943 w 4324350"/>
                  <a:gd name="connsiteY1" fmla="*/ 0 h 4819650"/>
                  <a:gd name="connsiteX2" fmla="*/ 4324350 w 4324350"/>
                  <a:gd name="connsiteY2" fmla="*/ 2533650 h 4819650"/>
                  <a:gd name="connsiteX3" fmla="*/ 0 w 4324350"/>
                  <a:gd name="connsiteY3" fmla="*/ 4819650 h 4819650"/>
                  <a:gd name="connsiteX4" fmla="*/ 0 w 4324350"/>
                  <a:gd name="connsiteY4" fmla="*/ 0 h 4819650"/>
                  <a:gd name="connsiteX0" fmla="*/ 0 w 4190355"/>
                  <a:gd name="connsiteY0" fmla="*/ 0 h 4819650"/>
                  <a:gd name="connsiteX1" fmla="*/ 2326943 w 4190355"/>
                  <a:gd name="connsiteY1" fmla="*/ 0 h 4819650"/>
                  <a:gd name="connsiteX2" fmla="*/ 4190355 w 4190355"/>
                  <a:gd name="connsiteY2" fmla="*/ 1292391 h 4819650"/>
                  <a:gd name="connsiteX3" fmla="*/ 0 w 4190355"/>
                  <a:gd name="connsiteY3" fmla="*/ 4819650 h 4819650"/>
                  <a:gd name="connsiteX4" fmla="*/ 0 w 4190355"/>
                  <a:gd name="connsiteY4" fmla="*/ 0 h 4819650"/>
                  <a:gd name="connsiteX0" fmla="*/ 0 w 3674964"/>
                  <a:gd name="connsiteY0" fmla="*/ 0 h 4819650"/>
                  <a:gd name="connsiteX1" fmla="*/ 2326943 w 3674964"/>
                  <a:gd name="connsiteY1" fmla="*/ 0 h 4819650"/>
                  <a:gd name="connsiteX2" fmla="*/ 3674964 w 3674964"/>
                  <a:gd name="connsiteY2" fmla="*/ 400396 h 4819650"/>
                  <a:gd name="connsiteX3" fmla="*/ 0 w 3674964"/>
                  <a:gd name="connsiteY3" fmla="*/ 4819650 h 4819650"/>
                  <a:gd name="connsiteX4" fmla="*/ 0 w 3674964"/>
                  <a:gd name="connsiteY4" fmla="*/ 0 h 4819650"/>
                  <a:gd name="connsiteX0" fmla="*/ 0 w 5736954"/>
                  <a:gd name="connsiteY0" fmla="*/ 0 h 4819650"/>
                  <a:gd name="connsiteX1" fmla="*/ 2326943 w 5736954"/>
                  <a:gd name="connsiteY1" fmla="*/ 0 h 4819650"/>
                  <a:gd name="connsiteX2" fmla="*/ 5736954 w 5736954"/>
                  <a:gd name="connsiteY2" fmla="*/ 1913400 h 4819650"/>
                  <a:gd name="connsiteX3" fmla="*/ 0 w 5736954"/>
                  <a:gd name="connsiteY3" fmla="*/ 4819650 h 4819650"/>
                  <a:gd name="connsiteX4" fmla="*/ 0 w 5736954"/>
                  <a:gd name="connsiteY4" fmla="*/ 0 h 4819650"/>
                  <a:gd name="connsiteX0" fmla="*/ 0 w 5793968"/>
                  <a:gd name="connsiteY0" fmla="*/ 0 h 4819650"/>
                  <a:gd name="connsiteX1" fmla="*/ 2326943 w 5793968"/>
                  <a:gd name="connsiteY1" fmla="*/ 0 h 4819650"/>
                  <a:gd name="connsiteX2" fmla="*/ 5793968 w 5793968"/>
                  <a:gd name="connsiteY2" fmla="*/ 1880862 h 4819650"/>
                  <a:gd name="connsiteX3" fmla="*/ 0 w 5793968"/>
                  <a:gd name="connsiteY3" fmla="*/ 4819650 h 4819650"/>
                  <a:gd name="connsiteX4" fmla="*/ 0 w 5793968"/>
                  <a:gd name="connsiteY4" fmla="*/ 0 h 4819650"/>
                  <a:gd name="connsiteX0" fmla="*/ 0 w 5860484"/>
                  <a:gd name="connsiteY0" fmla="*/ 0 h 4819650"/>
                  <a:gd name="connsiteX1" fmla="*/ 2326943 w 5860484"/>
                  <a:gd name="connsiteY1" fmla="*/ 0 h 4819650"/>
                  <a:gd name="connsiteX2" fmla="*/ 5860484 w 5860484"/>
                  <a:gd name="connsiteY2" fmla="*/ 1864594 h 4819650"/>
                  <a:gd name="connsiteX3" fmla="*/ 0 w 5860484"/>
                  <a:gd name="connsiteY3" fmla="*/ 4819650 h 4819650"/>
                  <a:gd name="connsiteX4" fmla="*/ 0 w 5860484"/>
                  <a:gd name="connsiteY4" fmla="*/ 0 h 4819650"/>
                  <a:gd name="connsiteX0" fmla="*/ 0 w 5860484"/>
                  <a:gd name="connsiteY0" fmla="*/ 0 h 4819650"/>
                  <a:gd name="connsiteX1" fmla="*/ 2326943 w 5860484"/>
                  <a:gd name="connsiteY1" fmla="*/ 0 h 4819650"/>
                  <a:gd name="connsiteX2" fmla="*/ 5860484 w 5860484"/>
                  <a:gd name="connsiteY2" fmla="*/ 1848325 h 4819650"/>
                  <a:gd name="connsiteX3" fmla="*/ 0 w 5860484"/>
                  <a:gd name="connsiteY3" fmla="*/ 4819650 h 4819650"/>
                  <a:gd name="connsiteX4" fmla="*/ 0 w 5860484"/>
                  <a:gd name="connsiteY4" fmla="*/ 0 h 4819650"/>
                  <a:gd name="connsiteX0" fmla="*/ 0 w 5862893"/>
                  <a:gd name="connsiteY0" fmla="*/ 0 h 4819650"/>
                  <a:gd name="connsiteX1" fmla="*/ 2326943 w 5862893"/>
                  <a:gd name="connsiteY1" fmla="*/ 0 h 4819650"/>
                  <a:gd name="connsiteX2" fmla="*/ 5860484 w 5862893"/>
                  <a:gd name="connsiteY2" fmla="*/ 1848325 h 4819650"/>
                  <a:gd name="connsiteX3" fmla="*/ 5862893 w 5862893"/>
                  <a:gd name="connsiteY3" fmla="*/ 1838381 h 4819650"/>
                  <a:gd name="connsiteX4" fmla="*/ 0 w 5862893"/>
                  <a:gd name="connsiteY4" fmla="*/ 4819650 h 4819650"/>
                  <a:gd name="connsiteX5" fmla="*/ 0 w 5862893"/>
                  <a:gd name="connsiteY5"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0 w 5862894"/>
                  <a:gd name="connsiteY5" fmla="*/ 4819650 h 4819650"/>
                  <a:gd name="connsiteX6" fmla="*/ 0 w 5862894"/>
                  <a:gd name="connsiteY6"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3088234 w 5862894"/>
                  <a:gd name="connsiteY5" fmla="*/ 3253772 h 4819650"/>
                  <a:gd name="connsiteX6" fmla="*/ 0 w 5862894"/>
                  <a:gd name="connsiteY6" fmla="*/ 4819650 h 4819650"/>
                  <a:gd name="connsiteX7" fmla="*/ 0 w 5862894"/>
                  <a:gd name="connsiteY7"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3088234 w 5862894"/>
                  <a:gd name="connsiteY5" fmla="*/ 3253772 h 4819650"/>
                  <a:gd name="connsiteX6" fmla="*/ 0 w 5862894"/>
                  <a:gd name="connsiteY6" fmla="*/ 4819650 h 4819650"/>
                  <a:gd name="connsiteX7" fmla="*/ 0 w 5862894"/>
                  <a:gd name="connsiteY7" fmla="*/ 0 h 4819650"/>
                  <a:gd name="connsiteX0" fmla="*/ 0 w 5862894"/>
                  <a:gd name="connsiteY0" fmla="*/ 0 h 4823717"/>
                  <a:gd name="connsiteX1" fmla="*/ 2326943 w 5862894"/>
                  <a:gd name="connsiteY1" fmla="*/ 0 h 4823717"/>
                  <a:gd name="connsiteX2" fmla="*/ 5860484 w 5862894"/>
                  <a:gd name="connsiteY2" fmla="*/ 1848325 h 4823717"/>
                  <a:gd name="connsiteX3" fmla="*/ 5862893 w 5862894"/>
                  <a:gd name="connsiteY3" fmla="*/ 1838381 h 4823717"/>
                  <a:gd name="connsiteX4" fmla="*/ 5862894 w 5862894"/>
                  <a:gd name="connsiteY4" fmla="*/ 1838381 h 4823717"/>
                  <a:gd name="connsiteX5" fmla="*/ 4142985 w 5862894"/>
                  <a:gd name="connsiteY5" fmla="*/ 4823717 h 4823717"/>
                  <a:gd name="connsiteX6" fmla="*/ 0 w 5862894"/>
                  <a:gd name="connsiteY6" fmla="*/ 4819650 h 4823717"/>
                  <a:gd name="connsiteX7" fmla="*/ 0 w 5862894"/>
                  <a:gd name="connsiteY7" fmla="*/ 0 h 4823717"/>
                  <a:gd name="connsiteX0" fmla="*/ 0 w 5862894"/>
                  <a:gd name="connsiteY0" fmla="*/ 0 h 4823717"/>
                  <a:gd name="connsiteX1" fmla="*/ 2326943 w 5862894"/>
                  <a:gd name="connsiteY1" fmla="*/ 0 h 4823717"/>
                  <a:gd name="connsiteX2" fmla="*/ 5860484 w 5862894"/>
                  <a:gd name="connsiteY2" fmla="*/ 1848325 h 4823717"/>
                  <a:gd name="connsiteX3" fmla="*/ 5862893 w 5862894"/>
                  <a:gd name="connsiteY3" fmla="*/ 1838381 h 4823717"/>
                  <a:gd name="connsiteX4" fmla="*/ 5862894 w 5862894"/>
                  <a:gd name="connsiteY4" fmla="*/ 1838381 h 4823717"/>
                  <a:gd name="connsiteX5" fmla="*/ 3781900 w 5862894"/>
                  <a:gd name="connsiteY5" fmla="*/ 4823717 h 4823717"/>
                  <a:gd name="connsiteX6" fmla="*/ 0 w 5862894"/>
                  <a:gd name="connsiteY6" fmla="*/ 4819650 h 4823717"/>
                  <a:gd name="connsiteX7" fmla="*/ 0 w 5862894"/>
                  <a:gd name="connsiteY7" fmla="*/ 0 h 4823717"/>
                  <a:gd name="connsiteX0" fmla="*/ 0 w 5862893"/>
                  <a:gd name="connsiteY0" fmla="*/ 0 h 4823717"/>
                  <a:gd name="connsiteX1" fmla="*/ 2326943 w 5862893"/>
                  <a:gd name="connsiteY1" fmla="*/ 0 h 4823717"/>
                  <a:gd name="connsiteX2" fmla="*/ 5860484 w 5862893"/>
                  <a:gd name="connsiteY2" fmla="*/ 1848325 h 4823717"/>
                  <a:gd name="connsiteX3" fmla="*/ 5862893 w 5862893"/>
                  <a:gd name="connsiteY3" fmla="*/ 1838381 h 4823717"/>
                  <a:gd name="connsiteX4" fmla="*/ 3781900 w 5862893"/>
                  <a:gd name="connsiteY4" fmla="*/ 4823717 h 4823717"/>
                  <a:gd name="connsiteX5" fmla="*/ 0 w 5862893"/>
                  <a:gd name="connsiteY5" fmla="*/ 4819650 h 4823717"/>
                  <a:gd name="connsiteX6" fmla="*/ 0 w 5862893"/>
                  <a:gd name="connsiteY6" fmla="*/ 0 h 4823717"/>
                  <a:gd name="connsiteX0" fmla="*/ 0 w 5860484"/>
                  <a:gd name="connsiteY0" fmla="*/ 0 h 4823717"/>
                  <a:gd name="connsiteX1" fmla="*/ 2326943 w 5860484"/>
                  <a:gd name="connsiteY1" fmla="*/ 0 h 4823717"/>
                  <a:gd name="connsiteX2" fmla="*/ 5860484 w 5860484"/>
                  <a:gd name="connsiteY2" fmla="*/ 1848325 h 4823717"/>
                  <a:gd name="connsiteX3" fmla="*/ 3781900 w 5860484"/>
                  <a:gd name="connsiteY3" fmla="*/ 4823717 h 4823717"/>
                  <a:gd name="connsiteX4" fmla="*/ 0 w 5860484"/>
                  <a:gd name="connsiteY4" fmla="*/ 4819650 h 4823717"/>
                  <a:gd name="connsiteX5" fmla="*/ 0 w 5860484"/>
                  <a:gd name="connsiteY5" fmla="*/ 0 h 4823717"/>
                  <a:gd name="connsiteX0" fmla="*/ 0 w 5860484"/>
                  <a:gd name="connsiteY0" fmla="*/ 0 h 4823717"/>
                  <a:gd name="connsiteX1" fmla="*/ 2326943 w 5860484"/>
                  <a:gd name="connsiteY1" fmla="*/ 0 h 4823717"/>
                  <a:gd name="connsiteX2" fmla="*/ 5860484 w 5860484"/>
                  <a:gd name="connsiteY2" fmla="*/ 1848325 h 4823717"/>
                  <a:gd name="connsiteX3" fmla="*/ 1662896 w 5860484"/>
                  <a:gd name="connsiteY3" fmla="*/ 4823717 h 4823717"/>
                  <a:gd name="connsiteX4" fmla="*/ 0 w 5860484"/>
                  <a:gd name="connsiteY4" fmla="*/ 4819650 h 4823717"/>
                  <a:gd name="connsiteX5" fmla="*/ 0 w 5860484"/>
                  <a:gd name="connsiteY5" fmla="*/ 0 h 4823717"/>
                  <a:gd name="connsiteX0" fmla="*/ 0 w 5860484"/>
                  <a:gd name="connsiteY0" fmla="*/ 16269 h 4839986"/>
                  <a:gd name="connsiteX1" fmla="*/ 673551 w 5860484"/>
                  <a:gd name="connsiteY1" fmla="*/ 0 h 4839986"/>
                  <a:gd name="connsiteX2" fmla="*/ 5860484 w 5860484"/>
                  <a:gd name="connsiteY2" fmla="*/ 1864594 h 4839986"/>
                  <a:gd name="connsiteX3" fmla="*/ 1662896 w 5860484"/>
                  <a:gd name="connsiteY3" fmla="*/ 4839986 h 4839986"/>
                  <a:gd name="connsiteX4" fmla="*/ 0 w 5860484"/>
                  <a:gd name="connsiteY4" fmla="*/ 4835919 h 4839986"/>
                  <a:gd name="connsiteX5" fmla="*/ 0 w 5860484"/>
                  <a:gd name="connsiteY5" fmla="*/ 16269 h 4839986"/>
                  <a:gd name="connsiteX0" fmla="*/ 0 w 4644196"/>
                  <a:gd name="connsiteY0" fmla="*/ 16269 h 4992452"/>
                  <a:gd name="connsiteX1" fmla="*/ 673551 w 4644196"/>
                  <a:gd name="connsiteY1" fmla="*/ 0 h 4992452"/>
                  <a:gd name="connsiteX2" fmla="*/ 4644196 w 4644196"/>
                  <a:gd name="connsiteY2" fmla="*/ 2767516 h 4992452"/>
                  <a:gd name="connsiteX3" fmla="*/ 1662896 w 4644196"/>
                  <a:gd name="connsiteY3" fmla="*/ 4839986 h 4992452"/>
                  <a:gd name="connsiteX4" fmla="*/ 0 w 4644196"/>
                  <a:gd name="connsiteY4" fmla="*/ 4835919 h 4992452"/>
                  <a:gd name="connsiteX5" fmla="*/ 0 w 4644196"/>
                  <a:gd name="connsiteY5" fmla="*/ 16269 h 4992452"/>
                  <a:gd name="connsiteX0" fmla="*/ 0 w 4644196"/>
                  <a:gd name="connsiteY0" fmla="*/ 16269 h 4986434"/>
                  <a:gd name="connsiteX1" fmla="*/ 673551 w 4644196"/>
                  <a:gd name="connsiteY1" fmla="*/ 0 h 4986434"/>
                  <a:gd name="connsiteX2" fmla="*/ 4644196 w 4644196"/>
                  <a:gd name="connsiteY2" fmla="*/ 2767516 h 4986434"/>
                  <a:gd name="connsiteX3" fmla="*/ 1681900 w 4644196"/>
                  <a:gd name="connsiteY3" fmla="*/ 4831852 h 4986434"/>
                  <a:gd name="connsiteX4" fmla="*/ 0 w 4644196"/>
                  <a:gd name="connsiteY4" fmla="*/ 4835919 h 4986434"/>
                  <a:gd name="connsiteX5" fmla="*/ 0 w 4644196"/>
                  <a:gd name="connsiteY5" fmla="*/ 16269 h 4986434"/>
                  <a:gd name="connsiteX0" fmla="*/ 0 w 4644196"/>
                  <a:gd name="connsiteY0" fmla="*/ 16269 h 4842036"/>
                  <a:gd name="connsiteX1" fmla="*/ 673551 w 4644196"/>
                  <a:gd name="connsiteY1" fmla="*/ 0 h 4842036"/>
                  <a:gd name="connsiteX2" fmla="*/ 4644196 w 4644196"/>
                  <a:gd name="connsiteY2" fmla="*/ 2767516 h 4842036"/>
                  <a:gd name="connsiteX3" fmla="*/ 1681900 w 4644196"/>
                  <a:gd name="connsiteY3" fmla="*/ 4831852 h 4842036"/>
                  <a:gd name="connsiteX4" fmla="*/ 0 w 4644196"/>
                  <a:gd name="connsiteY4" fmla="*/ 4835919 h 4842036"/>
                  <a:gd name="connsiteX5" fmla="*/ 0 w 4644196"/>
                  <a:gd name="connsiteY5" fmla="*/ 16269 h 4842036"/>
                  <a:gd name="connsiteX0" fmla="*/ 0 w 4644196"/>
                  <a:gd name="connsiteY0" fmla="*/ 16269 h 4842036"/>
                  <a:gd name="connsiteX1" fmla="*/ 673551 w 4644196"/>
                  <a:gd name="connsiteY1" fmla="*/ 0 h 4842036"/>
                  <a:gd name="connsiteX2" fmla="*/ 4644196 w 4644196"/>
                  <a:gd name="connsiteY2" fmla="*/ 2767516 h 4842036"/>
                  <a:gd name="connsiteX3" fmla="*/ 1681900 w 4644196"/>
                  <a:gd name="connsiteY3" fmla="*/ 4831852 h 4842036"/>
                  <a:gd name="connsiteX4" fmla="*/ 0 w 4644196"/>
                  <a:gd name="connsiteY4" fmla="*/ 4835919 h 4842036"/>
                  <a:gd name="connsiteX5" fmla="*/ 0 w 4644196"/>
                  <a:gd name="connsiteY5" fmla="*/ 16269 h 4842036"/>
                  <a:gd name="connsiteX0" fmla="*/ 0 w 4644196"/>
                  <a:gd name="connsiteY0" fmla="*/ 16269 h 4847901"/>
                  <a:gd name="connsiteX1" fmla="*/ 673551 w 4644196"/>
                  <a:gd name="connsiteY1" fmla="*/ 0 h 4847901"/>
                  <a:gd name="connsiteX2" fmla="*/ 4644196 w 4644196"/>
                  <a:gd name="connsiteY2" fmla="*/ 2767516 h 4847901"/>
                  <a:gd name="connsiteX3" fmla="*/ 1710407 w 4644196"/>
                  <a:gd name="connsiteY3" fmla="*/ 4839987 h 4847901"/>
                  <a:gd name="connsiteX4" fmla="*/ 0 w 4644196"/>
                  <a:gd name="connsiteY4" fmla="*/ 4835919 h 4847901"/>
                  <a:gd name="connsiteX5" fmla="*/ 0 w 4644196"/>
                  <a:gd name="connsiteY5" fmla="*/ 16269 h 4847901"/>
                  <a:gd name="connsiteX0" fmla="*/ 0 w 4644196"/>
                  <a:gd name="connsiteY0" fmla="*/ 0 h 4831632"/>
                  <a:gd name="connsiteX1" fmla="*/ 4644196 w 4644196"/>
                  <a:gd name="connsiteY1" fmla="*/ 2751247 h 4831632"/>
                  <a:gd name="connsiteX2" fmla="*/ 1710407 w 4644196"/>
                  <a:gd name="connsiteY2" fmla="*/ 4823718 h 4831632"/>
                  <a:gd name="connsiteX3" fmla="*/ 0 w 4644196"/>
                  <a:gd name="connsiteY3" fmla="*/ 4819650 h 4831632"/>
                  <a:gd name="connsiteX4" fmla="*/ 0 w 4644196"/>
                  <a:gd name="connsiteY4" fmla="*/ 0 h 4831632"/>
                  <a:gd name="connsiteX0" fmla="*/ 0 w 4159581"/>
                  <a:gd name="connsiteY0" fmla="*/ 0 h 4831632"/>
                  <a:gd name="connsiteX1" fmla="*/ 4159581 w 4159581"/>
                  <a:gd name="connsiteY1" fmla="*/ 3223045 h 4831632"/>
                  <a:gd name="connsiteX2" fmla="*/ 1710407 w 4159581"/>
                  <a:gd name="connsiteY2" fmla="*/ 4823718 h 4831632"/>
                  <a:gd name="connsiteX3" fmla="*/ 0 w 4159581"/>
                  <a:gd name="connsiteY3" fmla="*/ 4819650 h 4831632"/>
                  <a:gd name="connsiteX4" fmla="*/ 0 w 4159581"/>
                  <a:gd name="connsiteY4" fmla="*/ 0 h 4831632"/>
                  <a:gd name="connsiteX0" fmla="*/ 0 w 4159581"/>
                  <a:gd name="connsiteY0" fmla="*/ 0 h 4819650"/>
                  <a:gd name="connsiteX1" fmla="*/ 4159581 w 4159581"/>
                  <a:gd name="connsiteY1" fmla="*/ 3223045 h 4819650"/>
                  <a:gd name="connsiteX2" fmla="*/ 0 w 4159581"/>
                  <a:gd name="connsiteY2" fmla="*/ 4819650 h 4819650"/>
                  <a:gd name="connsiteX3" fmla="*/ 0 w 4159581"/>
                  <a:gd name="connsiteY3" fmla="*/ 0 h 4819650"/>
                  <a:gd name="connsiteX0" fmla="*/ 0 w 2363655"/>
                  <a:gd name="connsiteY0" fmla="*/ 0 h 4819650"/>
                  <a:gd name="connsiteX1" fmla="*/ 2363655 w 2363655"/>
                  <a:gd name="connsiteY1" fmla="*/ 3890068 h 4819650"/>
                  <a:gd name="connsiteX2" fmla="*/ 0 w 2363655"/>
                  <a:gd name="connsiteY2" fmla="*/ 4819650 h 4819650"/>
                  <a:gd name="connsiteX3" fmla="*/ 0 w 2363655"/>
                  <a:gd name="connsiteY3" fmla="*/ 0 h 4819650"/>
                  <a:gd name="connsiteX0" fmla="*/ 0 w 1822026"/>
                  <a:gd name="connsiteY0" fmla="*/ 0 h 4819650"/>
                  <a:gd name="connsiteX1" fmla="*/ 1822026 w 1822026"/>
                  <a:gd name="connsiteY1" fmla="*/ 4109698 h 4819650"/>
                  <a:gd name="connsiteX2" fmla="*/ 0 w 1822026"/>
                  <a:gd name="connsiteY2" fmla="*/ 4819650 h 4819650"/>
                  <a:gd name="connsiteX3" fmla="*/ 0 w 1822026"/>
                  <a:gd name="connsiteY3" fmla="*/ 0 h 4819650"/>
                </a:gdLst>
                <a:ahLst/>
                <a:cxnLst>
                  <a:cxn ang="0">
                    <a:pos x="connsiteX0" y="connsiteY0"/>
                  </a:cxn>
                  <a:cxn ang="0">
                    <a:pos x="connsiteX1" y="connsiteY1"/>
                  </a:cxn>
                  <a:cxn ang="0">
                    <a:pos x="connsiteX2" y="connsiteY2"/>
                  </a:cxn>
                  <a:cxn ang="0">
                    <a:pos x="connsiteX3" y="connsiteY3"/>
                  </a:cxn>
                </a:cxnLst>
                <a:rect l="l" t="t" r="r" b="b"/>
                <a:pathLst>
                  <a:path w="1822026" h="4819650">
                    <a:moveTo>
                      <a:pt x="0" y="0"/>
                    </a:moveTo>
                    <a:lnTo>
                      <a:pt x="1822026" y="4109698"/>
                    </a:lnTo>
                    <a:lnTo>
                      <a:pt x="0" y="4819650"/>
                    </a:lnTo>
                    <a:lnTo>
                      <a:pt x="0" y="0"/>
                    </a:lnTo>
                    <a:close/>
                  </a:path>
                </a:pathLst>
              </a:custGeom>
              <a:gradFill>
                <a:gsLst>
                  <a:gs pos="45000">
                    <a:srgbClr val="F48420"/>
                  </a:gs>
                  <a:gs pos="76000">
                    <a:srgbClr val="DB5119"/>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pic>
        <p:nvPicPr>
          <p:cNvPr id="15" name="Picture 1" descr="image00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23604" y="112713"/>
            <a:ext cx="24669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198816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2E0BA0-CB3A-7549-A0BA-9675C268EFD9}" type="slidenum">
              <a:rPr lang="en-US" smtClean="0"/>
              <a:t>‹#›</a:t>
            </a:fld>
            <a:endParaRPr lang="en-US"/>
          </a:p>
        </p:txBody>
      </p:sp>
      <p:grpSp>
        <p:nvGrpSpPr>
          <p:cNvPr id="10" name="Group 9"/>
          <p:cNvGrpSpPr/>
          <p:nvPr userDrawn="1"/>
        </p:nvGrpSpPr>
        <p:grpSpPr>
          <a:xfrm>
            <a:off x="5000123" y="0"/>
            <a:ext cx="7836203" cy="6858000"/>
            <a:chOff x="5000123" y="0"/>
            <a:chExt cx="7836203" cy="685800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5000123" y="0"/>
              <a:ext cx="7836203" cy="4294208"/>
            </a:xfrm>
            <a:prstGeom prst="rect">
              <a:avLst/>
            </a:prstGeom>
          </p:spPr>
        </p:pic>
        <p:sp>
          <p:nvSpPr>
            <p:cNvPr id="12" name="Rectangle 11"/>
            <p:cNvSpPr/>
            <p:nvPr userDrawn="1"/>
          </p:nvSpPr>
          <p:spPr>
            <a:xfrm>
              <a:off x="8915400" y="0"/>
              <a:ext cx="3251198" cy="1333500"/>
            </a:xfrm>
            <a:custGeom>
              <a:avLst/>
              <a:gdLst>
                <a:gd name="connsiteX0" fmla="*/ 0 w 3251198"/>
                <a:gd name="connsiteY0" fmla="*/ 0 h 1295400"/>
                <a:gd name="connsiteX1" fmla="*/ 3251198 w 3251198"/>
                <a:gd name="connsiteY1" fmla="*/ 0 h 1295400"/>
                <a:gd name="connsiteX2" fmla="*/ 3251198 w 3251198"/>
                <a:gd name="connsiteY2" fmla="*/ 1295400 h 1295400"/>
                <a:gd name="connsiteX3" fmla="*/ 0 w 3251198"/>
                <a:gd name="connsiteY3" fmla="*/ 1295400 h 1295400"/>
                <a:gd name="connsiteX4" fmla="*/ 0 w 3251198"/>
                <a:gd name="connsiteY4" fmla="*/ 0 h 1295400"/>
                <a:gd name="connsiteX0" fmla="*/ 0 w 3251198"/>
                <a:gd name="connsiteY0" fmla="*/ 0 h 1333500"/>
                <a:gd name="connsiteX1" fmla="*/ 3251198 w 3251198"/>
                <a:gd name="connsiteY1" fmla="*/ 0 h 1333500"/>
                <a:gd name="connsiteX2" fmla="*/ 2832098 w 3251198"/>
                <a:gd name="connsiteY2" fmla="*/ 1333500 h 1333500"/>
                <a:gd name="connsiteX3" fmla="*/ 0 w 3251198"/>
                <a:gd name="connsiteY3" fmla="*/ 1295400 h 1333500"/>
                <a:gd name="connsiteX4" fmla="*/ 0 w 3251198"/>
                <a:gd name="connsiteY4" fmla="*/ 0 h 1333500"/>
                <a:gd name="connsiteX0" fmla="*/ 0 w 3251198"/>
                <a:gd name="connsiteY0" fmla="*/ 0 h 1333500"/>
                <a:gd name="connsiteX1" fmla="*/ 3251198 w 3251198"/>
                <a:gd name="connsiteY1" fmla="*/ 0 h 1333500"/>
                <a:gd name="connsiteX2" fmla="*/ 2895598 w 3251198"/>
                <a:gd name="connsiteY2" fmla="*/ 1333500 h 1333500"/>
                <a:gd name="connsiteX3" fmla="*/ 0 w 3251198"/>
                <a:gd name="connsiteY3" fmla="*/ 1295400 h 1333500"/>
                <a:gd name="connsiteX4" fmla="*/ 0 w 3251198"/>
                <a:gd name="connsiteY4" fmla="*/ 0 h 133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198" h="1333500">
                  <a:moveTo>
                    <a:pt x="0" y="0"/>
                  </a:moveTo>
                  <a:lnTo>
                    <a:pt x="3251198" y="0"/>
                  </a:lnTo>
                  <a:lnTo>
                    <a:pt x="2895598" y="1333500"/>
                  </a:lnTo>
                  <a:lnTo>
                    <a:pt x="0" y="12954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p:cNvGrpSpPr/>
            <p:nvPr userDrawn="1"/>
          </p:nvGrpSpPr>
          <p:grpSpPr>
            <a:xfrm flipH="1">
              <a:off x="10594694" y="0"/>
              <a:ext cx="1597306" cy="6858000"/>
              <a:chOff x="-2" y="0"/>
              <a:chExt cx="1805653" cy="6858000"/>
            </a:xfrm>
          </p:grpSpPr>
          <p:sp>
            <p:nvSpPr>
              <p:cNvPr id="15" name="Rectangle 5"/>
              <p:cNvSpPr/>
              <p:nvPr/>
            </p:nvSpPr>
            <p:spPr>
              <a:xfrm>
                <a:off x="0" y="0"/>
                <a:ext cx="1805651" cy="6858000"/>
              </a:xfrm>
              <a:custGeom>
                <a:avLst/>
                <a:gdLst>
                  <a:gd name="connsiteX0" fmla="*/ 0 w 2286000"/>
                  <a:gd name="connsiteY0" fmla="*/ 0 h 4819650"/>
                  <a:gd name="connsiteX1" fmla="*/ 2286000 w 2286000"/>
                  <a:gd name="connsiteY1" fmla="*/ 0 h 4819650"/>
                  <a:gd name="connsiteX2" fmla="*/ 2286000 w 2286000"/>
                  <a:gd name="connsiteY2" fmla="*/ 4819650 h 4819650"/>
                  <a:gd name="connsiteX3" fmla="*/ 0 w 2286000"/>
                  <a:gd name="connsiteY3" fmla="*/ 4819650 h 4819650"/>
                  <a:gd name="connsiteX4" fmla="*/ 0 w 2286000"/>
                  <a:gd name="connsiteY4" fmla="*/ 0 h 4819650"/>
                  <a:gd name="connsiteX0" fmla="*/ 0 w 4324350"/>
                  <a:gd name="connsiteY0" fmla="*/ 0 h 4819650"/>
                  <a:gd name="connsiteX1" fmla="*/ 2286000 w 4324350"/>
                  <a:gd name="connsiteY1" fmla="*/ 0 h 4819650"/>
                  <a:gd name="connsiteX2" fmla="*/ 4324350 w 4324350"/>
                  <a:gd name="connsiteY2" fmla="*/ 2533650 h 4819650"/>
                  <a:gd name="connsiteX3" fmla="*/ 0 w 4324350"/>
                  <a:gd name="connsiteY3" fmla="*/ 4819650 h 4819650"/>
                  <a:gd name="connsiteX4" fmla="*/ 0 w 4324350"/>
                  <a:gd name="connsiteY4" fmla="*/ 0 h 4819650"/>
                  <a:gd name="connsiteX0" fmla="*/ 0 w 4324350"/>
                  <a:gd name="connsiteY0" fmla="*/ 0 h 4819650"/>
                  <a:gd name="connsiteX1" fmla="*/ 2326943 w 4324350"/>
                  <a:gd name="connsiteY1" fmla="*/ 0 h 4819650"/>
                  <a:gd name="connsiteX2" fmla="*/ 4324350 w 4324350"/>
                  <a:gd name="connsiteY2" fmla="*/ 2533650 h 4819650"/>
                  <a:gd name="connsiteX3" fmla="*/ 0 w 4324350"/>
                  <a:gd name="connsiteY3" fmla="*/ 4819650 h 4819650"/>
                  <a:gd name="connsiteX4" fmla="*/ 0 w 4324350"/>
                  <a:gd name="connsiteY4" fmla="*/ 0 h 4819650"/>
                  <a:gd name="connsiteX0" fmla="*/ 0 w 4190355"/>
                  <a:gd name="connsiteY0" fmla="*/ 0 h 4819650"/>
                  <a:gd name="connsiteX1" fmla="*/ 2326943 w 4190355"/>
                  <a:gd name="connsiteY1" fmla="*/ 0 h 4819650"/>
                  <a:gd name="connsiteX2" fmla="*/ 4190355 w 4190355"/>
                  <a:gd name="connsiteY2" fmla="*/ 1292391 h 4819650"/>
                  <a:gd name="connsiteX3" fmla="*/ 0 w 4190355"/>
                  <a:gd name="connsiteY3" fmla="*/ 4819650 h 4819650"/>
                  <a:gd name="connsiteX4" fmla="*/ 0 w 4190355"/>
                  <a:gd name="connsiteY4" fmla="*/ 0 h 4819650"/>
                  <a:gd name="connsiteX0" fmla="*/ 0 w 3674964"/>
                  <a:gd name="connsiteY0" fmla="*/ 0 h 4819650"/>
                  <a:gd name="connsiteX1" fmla="*/ 2326943 w 3674964"/>
                  <a:gd name="connsiteY1" fmla="*/ 0 h 4819650"/>
                  <a:gd name="connsiteX2" fmla="*/ 3674964 w 3674964"/>
                  <a:gd name="connsiteY2" fmla="*/ 400396 h 4819650"/>
                  <a:gd name="connsiteX3" fmla="*/ 0 w 3674964"/>
                  <a:gd name="connsiteY3" fmla="*/ 4819650 h 4819650"/>
                  <a:gd name="connsiteX4" fmla="*/ 0 w 3674964"/>
                  <a:gd name="connsiteY4" fmla="*/ 0 h 4819650"/>
                  <a:gd name="connsiteX0" fmla="*/ 0 w 5736954"/>
                  <a:gd name="connsiteY0" fmla="*/ 0 h 4819650"/>
                  <a:gd name="connsiteX1" fmla="*/ 2326943 w 5736954"/>
                  <a:gd name="connsiteY1" fmla="*/ 0 h 4819650"/>
                  <a:gd name="connsiteX2" fmla="*/ 5736954 w 5736954"/>
                  <a:gd name="connsiteY2" fmla="*/ 1913400 h 4819650"/>
                  <a:gd name="connsiteX3" fmla="*/ 0 w 5736954"/>
                  <a:gd name="connsiteY3" fmla="*/ 4819650 h 4819650"/>
                  <a:gd name="connsiteX4" fmla="*/ 0 w 5736954"/>
                  <a:gd name="connsiteY4" fmla="*/ 0 h 4819650"/>
                  <a:gd name="connsiteX0" fmla="*/ 0 w 5793968"/>
                  <a:gd name="connsiteY0" fmla="*/ 0 h 4819650"/>
                  <a:gd name="connsiteX1" fmla="*/ 2326943 w 5793968"/>
                  <a:gd name="connsiteY1" fmla="*/ 0 h 4819650"/>
                  <a:gd name="connsiteX2" fmla="*/ 5793968 w 5793968"/>
                  <a:gd name="connsiteY2" fmla="*/ 1880862 h 4819650"/>
                  <a:gd name="connsiteX3" fmla="*/ 0 w 5793968"/>
                  <a:gd name="connsiteY3" fmla="*/ 4819650 h 4819650"/>
                  <a:gd name="connsiteX4" fmla="*/ 0 w 5793968"/>
                  <a:gd name="connsiteY4" fmla="*/ 0 h 4819650"/>
                  <a:gd name="connsiteX0" fmla="*/ 0 w 5860484"/>
                  <a:gd name="connsiteY0" fmla="*/ 0 h 4819650"/>
                  <a:gd name="connsiteX1" fmla="*/ 2326943 w 5860484"/>
                  <a:gd name="connsiteY1" fmla="*/ 0 h 4819650"/>
                  <a:gd name="connsiteX2" fmla="*/ 5860484 w 5860484"/>
                  <a:gd name="connsiteY2" fmla="*/ 1864594 h 4819650"/>
                  <a:gd name="connsiteX3" fmla="*/ 0 w 5860484"/>
                  <a:gd name="connsiteY3" fmla="*/ 4819650 h 4819650"/>
                  <a:gd name="connsiteX4" fmla="*/ 0 w 5860484"/>
                  <a:gd name="connsiteY4" fmla="*/ 0 h 4819650"/>
                  <a:gd name="connsiteX0" fmla="*/ 0 w 5860484"/>
                  <a:gd name="connsiteY0" fmla="*/ 0 h 4819650"/>
                  <a:gd name="connsiteX1" fmla="*/ 2326943 w 5860484"/>
                  <a:gd name="connsiteY1" fmla="*/ 0 h 4819650"/>
                  <a:gd name="connsiteX2" fmla="*/ 5860484 w 5860484"/>
                  <a:gd name="connsiteY2" fmla="*/ 1848325 h 4819650"/>
                  <a:gd name="connsiteX3" fmla="*/ 0 w 5860484"/>
                  <a:gd name="connsiteY3" fmla="*/ 4819650 h 4819650"/>
                  <a:gd name="connsiteX4" fmla="*/ 0 w 5860484"/>
                  <a:gd name="connsiteY4" fmla="*/ 0 h 4819650"/>
                  <a:gd name="connsiteX0" fmla="*/ 0 w 5862893"/>
                  <a:gd name="connsiteY0" fmla="*/ 0 h 4819650"/>
                  <a:gd name="connsiteX1" fmla="*/ 2326943 w 5862893"/>
                  <a:gd name="connsiteY1" fmla="*/ 0 h 4819650"/>
                  <a:gd name="connsiteX2" fmla="*/ 5860484 w 5862893"/>
                  <a:gd name="connsiteY2" fmla="*/ 1848325 h 4819650"/>
                  <a:gd name="connsiteX3" fmla="*/ 5862893 w 5862893"/>
                  <a:gd name="connsiteY3" fmla="*/ 1838381 h 4819650"/>
                  <a:gd name="connsiteX4" fmla="*/ 0 w 5862893"/>
                  <a:gd name="connsiteY4" fmla="*/ 4819650 h 4819650"/>
                  <a:gd name="connsiteX5" fmla="*/ 0 w 5862893"/>
                  <a:gd name="connsiteY5"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0 w 5862894"/>
                  <a:gd name="connsiteY5" fmla="*/ 4819650 h 4819650"/>
                  <a:gd name="connsiteX6" fmla="*/ 0 w 5862894"/>
                  <a:gd name="connsiteY6"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3088234 w 5862894"/>
                  <a:gd name="connsiteY5" fmla="*/ 3253772 h 4819650"/>
                  <a:gd name="connsiteX6" fmla="*/ 0 w 5862894"/>
                  <a:gd name="connsiteY6" fmla="*/ 4819650 h 4819650"/>
                  <a:gd name="connsiteX7" fmla="*/ 0 w 5862894"/>
                  <a:gd name="connsiteY7"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3088234 w 5862894"/>
                  <a:gd name="connsiteY5" fmla="*/ 3253772 h 4819650"/>
                  <a:gd name="connsiteX6" fmla="*/ 0 w 5862894"/>
                  <a:gd name="connsiteY6" fmla="*/ 4819650 h 4819650"/>
                  <a:gd name="connsiteX7" fmla="*/ 0 w 5862894"/>
                  <a:gd name="connsiteY7" fmla="*/ 0 h 4819650"/>
                  <a:gd name="connsiteX0" fmla="*/ 0 w 5862894"/>
                  <a:gd name="connsiteY0" fmla="*/ 0 h 4823717"/>
                  <a:gd name="connsiteX1" fmla="*/ 2326943 w 5862894"/>
                  <a:gd name="connsiteY1" fmla="*/ 0 h 4823717"/>
                  <a:gd name="connsiteX2" fmla="*/ 5860484 w 5862894"/>
                  <a:gd name="connsiteY2" fmla="*/ 1848325 h 4823717"/>
                  <a:gd name="connsiteX3" fmla="*/ 5862893 w 5862894"/>
                  <a:gd name="connsiteY3" fmla="*/ 1838381 h 4823717"/>
                  <a:gd name="connsiteX4" fmla="*/ 5862894 w 5862894"/>
                  <a:gd name="connsiteY4" fmla="*/ 1838381 h 4823717"/>
                  <a:gd name="connsiteX5" fmla="*/ 4142985 w 5862894"/>
                  <a:gd name="connsiteY5" fmla="*/ 4823717 h 4823717"/>
                  <a:gd name="connsiteX6" fmla="*/ 0 w 5862894"/>
                  <a:gd name="connsiteY6" fmla="*/ 4819650 h 4823717"/>
                  <a:gd name="connsiteX7" fmla="*/ 0 w 5862894"/>
                  <a:gd name="connsiteY7" fmla="*/ 0 h 4823717"/>
                  <a:gd name="connsiteX0" fmla="*/ 0 w 5862894"/>
                  <a:gd name="connsiteY0" fmla="*/ 0 h 4823717"/>
                  <a:gd name="connsiteX1" fmla="*/ 2326943 w 5862894"/>
                  <a:gd name="connsiteY1" fmla="*/ 0 h 4823717"/>
                  <a:gd name="connsiteX2" fmla="*/ 5860484 w 5862894"/>
                  <a:gd name="connsiteY2" fmla="*/ 1848325 h 4823717"/>
                  <a:gd name="connsiteX3" fmla="*/ 5862893 w 5862894"/>
                  <a:gd name="connsiteY3" fmla="*/ 1838381 h 4823717"/>
                  <a:gd name="connsiteX4" fmla="*/ 5862894 w 5862894"/>
                  <a:gd name="connsiteY4" fmla="*/ 1838381 h 4823717"/>
                  <a:gd name="connsiteX5" fmla="*/ 3781900 w 5862894"/>
                  <a:gd name="connsiteY5" fmla="*/ 4823717 h 4823717"/>
                  <a:gd name="connsiteX6" fmla="*/ 0 w 5862894"/>
                  <a:gd name="connsiteY6" fmla="*/ 4819650 h 4823717"/>
                  <a:gd name="connsiteX7" fmla="*/ 0 w 5862894"/>
                  <a:gd name="connsiteY7" fmla="*/ 0 h 4823717"/>
                  <a:gd name="connsiteX0" fmla="*/ 0 w 5862893"/>
                  <a:gd name="connsiteY0" fmla="*/ 0 h 4823717"/>
                  <a:gd name="connsiteX1" fmla="*/ 2326943 w 5862893"/>
                  <a:gd name="connsiteY1" fmla="*/ 0 h 4823717"/>
                  <a:gd name="connsiteX2" fmla="*/ 5860484 w 5862893"/>
                  <a:gd name="connsiteY2" fmla="*/ 1848325 h 4823717"/>
                  <a:gd name="connsiteX3" fmla="*/ 5862893 w 5862893"/>
                  <a:gd name="connsiteY3" fmla="*/ 1838381 h 4823717"/>
                  <a:gd name="connsiteX4" fmla="*/ 3781900 w 5862893"/>
                  <a:gd name="connsiteY4" fmla="*/ 4823717 h 4823717"/>
                  <a:gd name="connsiteX5" fmla="*/ 0 w 5862893"/>
                  <a:gd name="connsiteY5" fmla="*/ 4819650 h 4823717"/>
                  <a:gd name="connsiteX6" fmla="*/ 0 w 5862893"/>
                  <a:gd name="connsiteY6" fmla="*/ 0 h 4823717"/>
                  <a:gd name="connsiteX0" fmla="*/ 0 w 5860484"/>
                  <a:gd name="connsiteY0" fmla="*/ 0 h 4823717"/>
                  <a:gd name="connsiteX1" fmla="*/ 2326943 w 5860484"/>
                  <a:gd name="connsiteY1" fmla="*/ 0 h 4823717"/>
                  <a:gd name="connsiteX2" fmla="*/ 5860484 w 5860484"/>
                  <a:gd name="connsiteY2" fmla="*/ 1848325 h 4823717"/>
                  <a:gd name="connsiteX3" fmla="*/ 3781900 w 5860484"/>
                  <a:gd name="connsiteY3" fmla="*/ 4823717 h 4823717"/>
                  <a:gd name="connsiteX4" fmla="*/ 0 w 5860484"/>
                  <a:gd name="connsiteY4" fmla="*/ 4819650 h 4823717"/>
                  <a:gd name="connsiteX5" fmla="*/ 0 w 5860484"/>
                  <a:gd name="connsiteY5" fmla="*/ 0 h 4823717"/>
                  <a:gd name="connsiteX0" fmla="*/ 0 w 5860484"/>
                  <a:gd name="connsiteY0" fmla="*/ 0 h 4823717"/>
                  <a:gd name="connsiteX1" fmla="*/ 2326943 w 5860484"/>
                  <a:gd name="connsiteY1" fmla="*/ 0 h 4823717"/>
                  <a:gd name="connsiteX2" fmla="*/ 5860484 w 5860484"/>
                  <a:gd name="connsiteY2" fmla="*/ 1848325 h 4823717"/>
                  <a:gd name="connsiteX3" fmla="*/ 1662896 w 5860484"/>
                  <a:gd name="connsiteY3" fmla="*/ 4823717 h 4823717"/>
                  <a:gd name="connsiteX4" fmla="*/ 0 w 5860484"/>
                  <a:gd name="connsiteY4" fmla="*/ 4819650 h 4823717"/>
                  <a:gd name="connsiteX5" fmla="*/ 0 w 5860484"/>
                  <a:gd name="connsiteY5" fmla="*/ 0 h 4823717"/>
                  <a:gd name="connsiteX0" fmla="*/ 0 w 5860484"/>
                  <a:gd name="connsiteY0" fmla="*/ 16269 h 4839986"/>
                  <a:gd name="connsiteX1" fmla="*/ 673551 w 5860484"/>
                  <a:gd name="connsiteY1" fmla="*/ 0 h 4839986"/>
                  <a:gd name="connsiteX2" fmla="*/ 5860484 w 5860484"/>
                  <a:gd name="connsiteY2" fmla="*/ 1864594 h 4839986"/>
                  <a:gd name="connsiteX3" fmla="*/ 1662896 w 5860484"/>
                  <a:gd name="connsiteY3" fmla="*/ 4839986 h 4839986"/>
                  <a:gd name="connsiteX4" fmla="*/ 0 w 5860484"/>
                  <a:gd name="connsiteY4" fmla="*/ 4835919 h 4839986"/>
                  <a:gd name="connsiteX5" fmla="*/ 0 w 5860484"/>
                  <a:gd name="connsiteY5" fmla="*/ 16269 h 4839986"/>
                  <a:gd name="connsiteX0" fmla="*/ 0 w 4644196"/>
                  <a:gd name="connsiteY0" fmla="*/ 16269 h 4992452"/>
                  <a:gd name="connsiteX1" fmla="*/ 673551 w 4644196"/>
                  <a:gd name="connsiteY1" fmla="*/ 0 h 4992452"/>
                  <a:gd name="connsiteX2" fmla="*/ 4644196 w 4644196"/>
                  <a:gd name="connsiteY2" fmla="*/ 2767516 h 4992452"/>
                  <a:gd name="connsiteX3" fmla="*/ 1662896 w 4644196"/>
                  <a:gd name="connsiteY3" fmla="*/ 4839986 h 4992452"/>
                  <a:gd name="connsiteX4" fmla="*/ 0 w 4644196"/>
                  <a:gd name="connsiteY4" fmla="*/ 4835919 h 4992452"/>
                  <a:gd name="connsiteX5" fmla="*/ 0 w 4644196"/>
                  <a:gd name="connsiteY5" fmla="*/ 16269 h 4992452"/>
                  <a:gd name="connsiteX0" fmla="*/ 0 w 4644196"/>
                  <a:gd name="connsiteY0" fmla="*/ 16269 h 4986434"/>
                  <a:gd name="connsiteX1" fmla="*/ 673551 w 4644196"/>
                  <a:gd name="connsiteY1" fmla="*/ 0 h 4986434"/>
                  <a:gd name="connsiteX2" fmla="*/ 4644196 w 4644196"/>
                  <a:gd name="connsiteY2" fmla="*/ 2767516 h 4986434"/>
                  <a:gd name="connsiteX3" fmla="*/ 1681900 w 4644196"/>
                  <a:gd name="connsiteY3" fmla="*/ 4831852 h 4986434"/>
                  <a:gd name="connsiteX4" fmla="*/ 0 w 4644196"/>
                  <a:gd name="connsiteY4" fmla="*/ 4835919 h 4986434"/>
                  <a:gd name="connsiteX5" fmla="*/ 0 w 4644196"/>
                  <a:gd name="connsiteY5" fmla="*/ 16269 h 4986434"/>
                  <a:gd name="connsiteX0" fmla="*/ 0 w 4644196"/>
                  <a:gd name="connsiteY0" fmla="*/ 16269 h 4842036"/>
                  <a:gd name="connsiteX1" fmla="*/ 673551 w 4644196"/>
                  <a:gd name="connsiteY1" fmla="*/ 0 h 4842036"/>
                  <a:gd name="connsiteX2" fmla="*/ 4644196 w 4644196"/>
                  <a:gd name="connsiteY2" fmla="*/ 2767516 h 4842036"/>
                  <a:gd name="connsiteX3" fmla="*/ 1681900 w 4644196"/>
                  <a:gd name="connsiteY3" fmla="*/ 4831852 h 4842036"/>
                  <a:gd name="connsiteX4" fmla="*/ 0 w 4644196"/>
                  <a:gd name="connsiteY4" fmla="*/ 4835919 h 4842036"/>
                  <a:gd name="connsiteX5" fmla="*/ 0 w 4644196"/>
                  <a:gd name="connsiteY5" fmla="*/ 16269 h 4842036"/>
                  <a:gd name="connsiteX0" fmla="*/ 0 w 4644196"/>
                  <a:gd name="connsiteY0" fmla="*/ 16269 h 4842036"/>
                  <a:gd name="connsiteX1" fmla="*/ 673551 w 4644196"/>
                  <a:gd name="connsiteY1" fmla="*/ 0 h 4842036"/>
                  <a:gd name="connsiteX2" fmla="*/ 4644196 w 4644196"/>
                  <a:gd name="connsiteY2" fmla="*/ 2767516 h 4842036"/>
                  <a:gd name="connsiteX3" fmla="*/ 1681900 w 4644196"/>
                  <a:gd name="connsiteY3" fmla="*/ 4831852 h 4842036"/>
                  <a:gd name="connsiteX4" fmla="*/ 0 w 4644196"/>
                  <a:gd name="connsiteY4" fmla="*/ 4835919 h 4842036"/>
                  <a:gd name="connsiteX5" fmla="*/ 0 w 4644196"/>
                  <a:gd name="connsiteY5" fmla="*/ 16269 h 4842036"/>
                  <a:gd name="connsiteX0" fmla="*/ 0 w 4644196"/>
                  <a:gd name="connsiteY0" fmla="*/ 16269 h 4847901"/>
                  <a:gd name="connsiteX1" fmla="*/ 673551 w 4644196"/>
                  <a:gd name="connsiteY1" fmla="*/ 0 h 4847901"/>
                  <a:gd name="connsiteX2" fmla="*/ 4644196 w 4644196"/>
                  <a:gd name="connsiteY2" fmla="*/ 2767516 h 4847901"/>
                  <a:gd name="connsiteX3" fmla="*/ 1710407 w 4644196"/>
                  <a:gd name="connsiteY3" fmla="*/ 4839987 h 4847901"/>
                  <a:gd name="connsiteX4" fmla="*/ 0 w 4644196"/>
                  <a:gd name="connsiteY4" fmla="*/ 4835919 h 4847901"/>
                  <a:gd name="connsiteX5" fmla="*/ 0 w 4644196"/>
                  <a:gd name="connsiteY5" fmla="*/ 16269 h 4847901"/>
                  <a:gd name="connsiteX0" fmla="*/ 0 w 4644196"/>
                  <a:gd name="connsiteY0" fmla="*/ 0 h 4831632"/>
                  <a:gd name="connsiteX1" fmla="*/ 4644196 w 4644196"/>
                  <a:gd name="connsiteY1" fmla="*/ 2751247 h 4831632"/>
                  <a:gd name="connsiteX2" fmla="*/ 1710407 w 4644196"/>
                  <a:gd name="connsiteY2" fmla="*/ 4823718 h 4831632"/>
                  <a:gd name="connsiteX3" fmla="*/ 0 w 4644196"/>
                  <a:gd name="connsiteY3" fmla="*/ 4819650 h 4831632"/>
                  <a:gd name="connsiteX4" fmla="*/ 0 w 4644196"/>
                  <a:gd name="connsiteY4" fmla="*/ 0 h 4831632"/>
                  <a:gd name="connsiteX0" fmla="*/ 0 w 4159581"/>
                  <a:gd name="connsiteY0" fmla="*/ 0 h 4831632"/>
                  <a:gd name="connsiteX1" fmla="*/ 4159581 w 4159581"/>
                  <a:gd name="connsiteY1" fmla="*/ 3223045 h 4831632"/>
                  <a:gd name="connsiteX2" fmla="*/ 1710407 w 4159581"/>
                  <a:gd name="connsiteY2" fmla="*/ 4823718 h 4831632"/>
                  <a:gd name="connsiteX3" fmla="*/ 0 w 4159581"/>
                  <a:gd name="connsiteY3" fmla="*/ 4819650 h 4831632"/>
                  <a:gd name="connsiteX4" fmla="*/ 0 w 4159581"/>
                  <a:gd name="connsiteY4" fmla="*/ 0 h 4831632"/>
                  <a:gd name="connsiteX0" fmla="*/ 0 w 4159581"/>
                  <a:gd name="connsiteY0" fmla="*/ 0 h 4819650"/>
                  <a:gd name="connsiteX1" fmla="*/ 4159581 w 4159581"/>
                  <a:gd name="connsiteY1" fmla="*/ 3223045 h 4819650"/>
                  <a:gd name="connsiteX2" fmla="*/ 0 w 4159581"/>
                  <a:gd name="connsiteY2" fmla="*/ 4819650 h 4819650"/>
                  <a:gd name="connsiteX3" fmla="*/ 0 w 4159581"/>
                  <a:gd name="connsiteY3" fmla="*/ 0 h 4819650"/>
                  <a:gd name="connsiteX0" fmla="*/ 0 w 2363655"/>
                  <a:gd name="connsiteY0" fmla="*/ 0 h 4819650"/>
                  <a:gd name="connsiteX1" fmla="*/ 2363655 w 2363655"/>
                  <a:gd name="connsiteY1" fmla="*/ 3890068 h 4819650"/>
                  <a:gd name="connsiteX2" fmla="*/ 0 w 2363655"/>
                  <a:gd name="connsiteY2" fmla="*/ 4819650 h 4819650"/>
                  <a:gd name="connsiteX3" fmla="*/ 0 w 2363655"/>
                  <a:gd name="connsiteY3" fmla="*/ 0 h 4819650"/>
                  <a:gd name="connsiteX0" fmla="*/ 0 w 1822026"/>
                  <a:gd name="connsiteY0" fmla="*/ 0 h 4819650"/>
                  <a:gd name="connsiteX1" fmla="*/ 1822026 w 1822026"/>
                  <a:gd name="connsiteY1" fmla="*/ 4109698 h 4819650"/>
                  <a:gd name="connsiteX2" fmla="*/ 0 w 1822026"/>
                  <a:gd name="connsiteY2" fmla="*/ 4819650 h 4819650"/>
                  <a:gd name="connsiteX3" fmla="*/ 0 w 1822026"/>
                  <a:gd name="connsiteY3" fmla="*/ 0 h 4819650"/>
                  <a:gd name="connsiteX0" fmla="*/ 0 w 1945555"/>
                  <a:gd name="connsiteY0" fmla="*/ 0 h 4819650"/>
                  <a:gd name="connsiteX1" fmla="*/ 1945555 w 1945555"/>
                  <a:gd name="connsiteY1" fmla="*/ 4166639 h 4819650"/>
                  <a:gd name="connsiteX2" fmla="*/ 0 w 1945555"/>
                  <a:gd name="connsiteY2" fmla="*/ 4819650 h 4819650"/>
                  <a:gd name="connsiteX3" fmla="*/ 0 w 1945555"/>
                  <a:gd name="connsiteY3" fmla="*/ 0 h 4819650"/>
                </a:gdLst>
                <a:ahLst/>
                <a:cxnLst>
                  <a:cxn ang="0">
                    <a:pos x="connsiteX0" y="connsiteY0"/>
                  </a:cxn>
                  <a:cxn ang="0">
                    <a:pos x="connsiteX1" y="connsiteY1"/>
                  </a:cxn>
                  <a:cxn ang="0">
                    <a:pos x="connsiteX2" y="connsiteY2"/>
                  </a:cxn>
                  <a:cxn ang="0">
                    <a:pos x="connsiteX3" y="connsiteY3"/>
                  </a:cxn>
                </a:cxnLst>
                <a:rect l="l" t="t" r="r" b="b"/>
                <a:pathLst>
                  <a:path w="1945555" h="4819650">
                    <a:moveTo>
                      <a:pt x="0" y="0"/>
                    </a:moveTo>
                    <a:lnTo>
                      <a:pt x="1945555" y="4166639"/>
                    </a:lnTo>
                    <a:lnTo>
                      <a:pt x="0" y="4819650"/>
                    </a:lnTo>
                    <a:lnTo>
                      <a:pt x="0" y="0"/>
                    </a:lnTo>
                    <a:close/>
                  </a:path>
                </a:pathLst>
              </a:custGeom>
              <a:gradFill>
                <a:gsLst>
                  <a:gs pos="65000">
                    <a:srgbClr val="F48420"/>
                  </a:gs>
                  <a:gs pos="17000">
                    <a:srgbClr val="DB5119"/>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5"/>
              <p:cNvSpPr/>
              <p:nvPr/>
            </p:nvSpPr>
            <p:spPr>
              <a:xfrm>
                <a:off x="-2" y="0"/>
                <a:ext cx="1691005" cy="6858000"/>
              </a:xfrm>
              <a:custGeom>
                <a:avLst/>
                <a:gdLst>
                  <a:gd name="connsiteX0" fmla="*/ 0 w 2286000"/>
                  <a:gd name="connsiteY0" fmla="*/ 0 h 4819650"/>
                  <a:gd name="connsiteX1" fmla="*/ 2286000 w 2286000"/>
                  <a:gd name="connsiteY1" fmla="*/ 0 h 4819650"/>
                  <a:gd name="connsiteX2" fmla="*/ 2286000 w 2286000"/>
                  <a:gd name="connsiteY2" fmla="*/ 4819650 h 4819650"/>
                  <a:gd name="connsiteX3" fmla="*/ 0 w 2286000"/>
                  <a:gd name="connsiteY3" fmla="*/ 4819650 h 4819650"/>
                  <a:gd name="connsiteX4" fmla="*/ 0 w 2286000"/>
                  <a:gd name="connsiteY4" fmla="*/ 0 h 4819650"/>
                  <a:gd name="connsiteX0" fmla="*/ 0 w 4324350"/>
                  <a:gd name="connsiteY0" fmla="*/ 0 h 4819650"/>
                  <a:gd name="connsiteX1" fmla="*/ 2286000 w 4324350"/>
                  <a:gd name="connsiteY1" fmla="*/ 0 h 4819650"/>
                  <a:gd name="connsiteX2" fmla="*/ 4324350 w 4324350"/>
                  <a:gd name="connsiteY2" fmla="*/ 2533650 h 4819650"/>
                  <a:gd name="connsiteX3" fmla="*/ 0 w 4324350"/>
                  <a:gd name="connsiteY3" fmla="*/ 4819650 h 4819650"/>
                  <a:gd name="connsiteX4" fmla="*/ 0 w 4324350"/>
                  <a:gd name="connsiteY4" fmla="*/ 0 h 4819650"/>
                  <a:gd name="connsiteX0" fmla="*/ 0 w 4324350"/>
                  <a:gd name="connsiteY0" fmla="*/ 0 h 4819650"/>
                  <a:gd name="connsiteX1" fmla="*/ 2326943 w 4324350"/>
                  <a:gd name="connsiteY1" fmla="*/ 0 h 4819650"/>
                  <a:gd name="connsiteX2" fmla="*/ 4324350 w 4324350"/>
                  <a:gd name="connsiteY2" fmla="*/ 2533650 h 4819650"/>
                  <a:gd name="connsiteX3" fmla="*/ 0 w 4324350"/>
                  <a:gd name="connsiteY3" fmla="*/ 4819650 h 4819650"/>
                  <a:gd name="connsiteX4" fmla="*/ 0 w 4324350"/>
                  <a:gd name="connsiteY4" fmla="*/ 0 h 4819650"/>
                  <a:gd name="connsiteX0" fmla="*/ 0 w 4190355"/>
                  <a:gd name="connsiteY0" fmla="*/ 0 h 4819650"/>
                  <a:gd name="connsiteX1" fmla="*/ 2326943 w 4190355"/>
                  <a:gd name="connsiteY1" fmla="*/ 0 h 4819650"/>
                  <a:gd name="connsiteX2" fmla="*/ 4190355 w 4190355"/>
                  <a:gd name="connsiteY2" fmla="*/ 1292391 h 4819650"/>
                  <a:gd name="connsiteX3" fmla="*/ 0 w 4190355"/>
                  <a:gd name="connsiteY3" fmla="*/ 4819650 h 4819650"/>
                  <a:gd name="connsiteX4" fmla="*/ 0 w 4190355"/>
                  <a:gd name="connsiteY4" fmla="*/ 0 h 4819650"/>
                  <a:gd name="connsiteX0" fmla="*/ 0 w 3674964"/>
                  <a:gd name="connsiteY0" fmla="*/ 0 h 4819650"/>
                  <a:gd name="connsiteX1" fmla="*/ 2326943 w 3674964"/>
                  <a:gd name="connsiteY1" fmla="*/ 0 h 4819650"/>
                  <a:gd name="connsiteX2" fmla="*/ 3674964 w 3674964"/>
                  <a:gd name="connsiteY2" fmla="*/ 400396 h 4819650"/>
                  <a:gd name="connsiteX3" fmla="*/ 0 w 3674964"/>
                  <a:gd name="connsiteY3" fmla="*/ 4819650 h 4819650"/>
                  <a:gd name="connsiteX4" fmla="*/ 0 w 3674964"/>
                  <a:gd name="connsiteY4" fmla="*/ 0 h 4819650"/>
                  <a:gd name="connsiteX0" fmla="*/ 0 w 5736954"/>
                  <a:gd name="connsiteY0" fmla="*/ 0 h 4819650"/>
                  <a:gd name="connsiteX1" fmla="*/ 2326943 w 5736954"/>
                  <a:gd name="connsiteY1" fmla="*/ 0 h 4819650"/>
                  <a:gd name="connsiteX2" fmla="*/ 5736954 w 5736954"/>
                  <a:gd name="connsiteY2" fmla="*/ 1913400 h 4819650"/>
                  <a:gd name="connsiteX3" fmla="*/ 0 w 5736954"/>
                  <a:gd name="connsiteY3" fmla="*/ 4819650 h 4819650"/>
                  <a:gd name="connsiteX4" fmla="*/ 0 w 5736954"/>
                  <a:gd name="connsiteY4" fmla="*/ 0 h 4819650"/>
                  <a:gd name="connsiteX0" fmla="*/ 0 w 5793968"/>
                  <a:gd name="connsiteY0" fmla="*/ 0 h 4819650"/>
                  <a:gd name="connsiteX1" fmla="*/ 2326943 w 5793968"/>
                  <a:gd name="connsiteY1" fmla="*/ 0 h 4819650"/>
                  <a:gd name="connsiteX2" fmla="*/ 5793968 w 5793968"/>
                  <a:gd name="connsiteY2" fmla="*/ 1880862 h 4819650"/>
                  <a:gd name="connsiteX3" fmla="*/ 0 w 5793968"/>
                  <a:gd name="connsiteY3" fmla="*/ 4819650 h 4819650"/>
                  <a:gd name="connsiteX4" fmla="*/ 0 w 5793968"/>
                  <a:gd name="connsiteY4" fmla="*/ 0 h 4819650"/>
                  <a:gd name="connsiteX0" fmla="*/ 0 w 5860484"/>
                  <a:gd name="connsiteY0" fmla="*/ 0 h 4819650"/>
                  <a:gd name="connsiteX1" fmla="*/ 2326943 w 5860484"/>
                  <a:gd name="connsiteY1" fmla="*/ 0 h 4819650"/>
                  <a:gd name="connsiteX2" fmla="*/ 5860484 w 5860484"/>
                  <a:gd name="connsiteY2" fmla="*/ 1864594 h 4819650"/>
                  <a:gd name="connsiteX3" fmla="*/ 0 w 5860484"/>
                  <a:gd name="connsiteY3" fmla="*/ 4819650 h 4819650"/>
                  <a:gd name="connsiteX4" fmla="*/ 0 w 5860484"/>
                  <a:gd name="connsiteY4" fmla="*/ 0 h 4819650"/>
                  <a:gd name="connsiteX0" fmla="*/ 0 w 5860484"/>
                  <a:gd name="connsiteY0" fmla="*/ 0 h 4819650"/>
                  <a:gd name="connsiteX1" fmla="*/ 2326943 w 5860484"/>
                  <a:gd name="connsiteY1" fmla="*/ 0 h 4819650"/>
                  <a:gd name="connsiteX2" fmla="*/ 5860484 w 5860484"/>
                  <a:gd name="connsiteY2" fmla="*/ 1848325 h 4819650"/>
                  <a:gd name="connsiteX3" fmla="*/ 0 w 5860484"/>
                  <a:gd name="connsiteY3" fmla="*/ 4819650 h 4819650"/>
                  <a:gd name="connsiteX4" fmla="*/ 0 w 5860484"/>
                  <a:gd name="connsiteY4" fmla="*/ 0 h 4819650"/>
                  <a:gd name="connsiteX0" fmla="*/ 0 w 5862893"/>
                  <a:gd name="connsiteY0" fmla="*/ 0 h 4819650"/>
                  <a:gd name="connsiteX1" fmla="*/ 2326943 w 5862893"/>
                  <a:gd name="connsiteY1" fmla="*/ 0 h 4819650"/>
                  <a:gd name="connsiteX2" fmla="*/ 5860484 w 5862893"/>
                  <a:gd name="connsiteY2" fmla="*/ 1848325 h 4819650"/>
                  <a:gd name="connsiteX3" fmla="*/ 5862893 w 5862893"/>
                  <a:gd name="connsiteY3" fmla="*/ 1838381 h 4819650"/>
                  <a:gd name="connsiteX4" fmla="*/ 0 w 5862893"/>
                  <a:gd name="connsiteY4" fmla="*/ 4819650 h 4819650"/>
                  <a:gd name="connsiteX5" fmla="*/ 0 w 5862893"/>
                  <a:gd name="connsiteY5"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0 w 5862894"/>
                  <a:gd name="connsiteY5" fmla="*/ 4819650 h 4819650"/>
                  <a:gd name="connsiteX6" fmla="*/ 0 w 5862894"/>
                  <a:gd name="connsiteY6"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3088234 w 5862894"/>
                  <a:gd name="connsiteY5" fmla="*/ 3253772 h 4819650"/>
                  <a:gd name="connsiteX6" fmla="*/ 0 w 5862894"/>
                  <a:gd name="connsiteY6" fmla="*/ 4819650 h 4819650"/>
                  <a:gd name="connsiteX7" fmla="*/ 0 w 5862894"/>
                  <a:gd name="connsiteY7"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3088234 w 5862894"/>
                  <a:gd name="connsiteY5" fmla="*/ 3253772 h 4819650"/>
                  <a:gd name="connsiteX6" fmla="*/ 0 w 5862894"/>
                  <a:gd name="connsiteY6" fmla="*/ 4819650 h 4819650"/>
                  <a:gd name="connsiteX7" fmla="*/ 0 w 5862894"/>
                  <a:gd name="connsiteY7" fmla="*/ 0 h 4819650"/>
                  <a:gd name="connsiteX0" fmla="*/ 0 w 5862894"/>
                  <a:gd name="connsiteY0" fmla="*/ 0 h 4823717"/>
                  <a:gd name="connsiteX1" fmla="*/ 2326943 w 5862894"/>
                  <a:gd name="connsiteY1" fmla="*/ 0 h 4823717"/>
                  <a:gd name="connsiteX2" fmla="*/ 5860484 w 5862894"/>
                  <a:gd name="connsiteY2" fmla="*/ 1848325 h 4823717"/>
                  <a:gd name="connsiteX3" fmla="*/ 5862893 w 5862894"/>
                  <a:gd name="connsiteY3" fmla="*/ 1838381 h 4823717"/>
                  <a:gd name="connsiteX4" fmla="*/ 5862894 w 5862894"/>
                  <a:gd name="connsiteY4" fmla="*/ 1838381 h 4823717"/>
                  <a:gd name="connsiteX5" fmla="*/ 4142985 w 5862894"/>
                  <a:gd name="connsiteY5" fmla="*/ 4823717 h 4823717"/>
                  <a:gd name="connsiteX6" fmla="*/ 0 w 5862894"/>
                  <a:gd name="connsiteY6" fmla="*/ 4819650 h 4823717"/>
                  <a:gd name="connsiteX7" fmla="*/ 0 w 5862894"/>
                  <a:gd name="connsiteY7" fmla="*/ 0 h 4823717"/>
                  <a:gd name="connsiteX0" fmla="*/ 0 w 5862894"/>
                  <a:gd name="connsiteY0" fmla="*/ 0 h 4823717"/>
                  <a:gd name="connsiteX1" fmla="*/ 2326943 w 5862894"/>
                  <a:gd name="connsiteY1" fmla="*/ 0 h 4823717"/>
                  <a:gd name="connsiteX2" fmla="*/ 5860484 w 5862894"/>
                  <a:gd name="connsiteY2" fmla="*/ 1848325 h 4823717"/>
                  <a:gd name="connsiteX3" fmla="*/ 5862893 w 5862894"/>
                  <a:gd name="connsiteY3" fmla="*/ 1838381 h 4823717"/>
                  <a:gd name="connsiteX4" fmla="*/ 5862894 w 5862894"/>
                  <a:gd name="connsiteY4" fmla="*/ 1838381 h 4823717"/>
                  <a:gd name="connsiteX5" fmla="*/ 3781900 w 5862894"/>
                  <a:gd name="connsiteY5" fmla="*/ 4823717 h 4823717"/>
                  <a:gd name="connsiteX6" fmla="*/ 0 w 5862894"/>
                  <a:gd name="connsiteY6" fmla="*/ 4819650 h 4823717"/>
                  <a:gd name="connsiteX7" fmla="*/ 0 w 5862894"/>
                  <a:gd name="connsiteY7" fmla="*/ 0 h 4823717"/>
                  <a:gd name="connsiteX0" fmla="*/ 0 w 5862893"/>
                  <a:gd name="connsiteY0" fmla="*/ 0 h 4823717"/>
                  <a:gd name="connsiteX1" fmla="*/ 2326943 w 5862893"/>
                  <a:gd name="connsiteY1" fmla="*/ 0 h 4823717"/>
                  <a:gd name="connsiteX2" fmla="*/ 5860484 w 5862893"/>
                  <a:gd name="connsiteY2" fmla="*/ 1848325 h 4823717"/>
                  <a:gd name="connsiteX3" fmla="*/ 5862893 w 5862893"/>
                  <a:gd name="connsiteY3" fmla="*/ 1838381 h 4823717"/>
                  <a:gd name="connsiteX4" fmla="*/ 3781900 w 5862893"/>
                  <a:gd name="connsiteY4" fmla="*/ 4823717 h 4823717"/>
                  <a:gd name="connsiteX5" fmla="*/ 0 w 5862893"/>
                  <a:gd name="connsiteY5" fmla="*/ 4819650 h 4823717"/>
                  <a:gd name="connsiteX6" fmla="*/ 0 w 5862893"/>
                  <a:gd name="connsiteY6" fmla="*/ 0 h 4823717"/>
                  <a:gd name="connsiteX0" fmla="*/ 0 w 5860484"/>
                  <a:gd name="connsiteY0" fmla="*/ 0 h 4823717"/>
                  <a:gd name="connsiteX1" fmla="*/ 2326943 w 5860484"/>
                  <a:gd name="connsiteY1" fmla="*/ 0 h 4823717"/>
                  <a:gd name="connsiteX2" fmla="*/ 5860484 w 5860484"/>
                  <a:gd name="connsiteY2" fmla="*/ 1848325 h 4823717"/>
                  <a:gd name="connsiteX3" fmla="*/ 3781900 w 5860484"/>
                  <a:gd name="connsiteY3" fmla="*/ 4823717 h 4823717"/>
                  <a:gd name="connsiteX4" fmla="*/ 0 w 5860484"/>
                  <a:gd name="connsiteY4" fmla="*/ 4819650 h 4823717"/>
                  <a:gd name="connsiteX5" fmla="*/ 0 w 5860484"/>
                  <a:gd name="connsiteY5" fmla="*/ 0 h 4823717"/>
                  <a:gd name="connsiteX0" fmla="*/ 0 w 5860484"/>
                  <a:gd name="connsiteY0" fmla="*/ 0 h 4823717"/>
                  <a:gd name="connsiteX1" fmla="*/ 2326943 w 5860484"/>
                  <a:gd name="connsiteY1" fmla="*/ 0 h 4823717"/>
                  <a:gd name="connsiteX2" fmla="*/ 5860484 w 5860484"/>
                  <a:gd name="connsiteY2" fmla="*/ 1848325 h 4823717"/>
                  <a:gd name="connsiteX3" fmla="*/ 1662896 w 5860484"/>
                  <a:gd name="connsiteY3" fmla="*/ 4823717 h 4823717"/>
                  <a:gd name="connsiteX4" fmla="*/ 0 w 5860484"/>
                  <a:gd name="connsiteY4" fmla="*/ 4819650 h 4823717"/>
                  <a:gd name="connsiteX5" fmla="*/ 0 w 5860484"/>
                  <a:gd name="connsiteY5" fmla="*/ 0 h 4823717"/>
                  <a:gd name="connsiteX0" fmla="*/ 0 w 5860484"/>
                  <a:gd name="connsiteY0" fmla="*/ 16269 h 4839986"/>
                  <a:gd name="connsiteX1" fmla="*/ 673551 w 5860484"/>
                  <a:gd name="connsiteY1" fmla="*/ 0 h 4839986"/>
                  <a:gd name="connsiteX2" fmla="*/ 5860484 w 5860484"/>
                  <a:gd name="connsiteY2" fmla="*/ 1864594 h 4839986"/>
                  <a:gd name="connsiteX3" fmla="*/ 1662896 w 5860484"/>
                  <a:gd name="connsiteY3" fmla="*/ 4839986 h 4839986"/>
                  <a:gd name="connsiteX4" fmla="*/ 0 w 5860484"/>
                  <a:gd name="connsiteY4" fmla="*/ 4835919 h 4839986"/>
                  <a:gd name="connsiteX5" fmla="*/ 0 w 5860484"/>
                  <a:gd name="connsiteY5" fmla="*/ 16269 h 4839986"/>
                  <a:gd name="connsiteX0" fmla="*/ 0 w 4644196"/>
                  <a:gd name="connsiteY0" fmla="*/ 16269 h 4992452"/>
                  <a:gd name="connsiteX1" fmla="*/ 673551 w 4644196"/>
                  <a:gd name="connsiteY1" fmla="*/ 0 h 4992452"/>
                  <a:gd name="connsiteX2" fmla="*/ 4644196 w 4644196"/>
                  <a:gd name="connsiteY2" fmla="*/ 2767516 h 4992452"/>
                  <a:gd name="connsiteX3" fmla="*/ 1662896 w 4644196"/>
                  <a:gd name="connsiteY3" fmla="*/ 4839986 h 4992452"/>
                  <a:gd name="connsiteX4" fmla="*/ 0 w 4644196"/>
                  <a:gd name="connsiteY4" fmla="*/ 4835919 h 4992452"/>
                  <a:gd name="connsiteX5" fmla="*/ 0 w 4644196"/>
                  <a:gd name="connsiteY5" fmla="*/ 16269 h 4992452"/>
                  <a:gd name="connsiteX0" fmla="*/ 0 w 4644196"/>
                  <a:gd name="connsiteY0" fmla="*/ 16269 h 4986434"/>
                  <a:gd name="connsiteX1" fmla="*/ 673551 w 4644196"/>
                  <a:gd name="connsiteY1" fmla="*/ 0 h 4986434"/>
                  <a:gd name="connsiteX2" fmla="*/ 4644196 w 4644196"/>
                  <a:gd name="connsiteY2" fmla="*/ 2767516 h 4986434"/>
                  <a:gd name="connsiteX3" fmla="*/ 1681900 w 4644196"/>
                  <a:gd name="connsiteY3" fmla="*/ 4831852 h 4986434"/>
                  <a:gd name="connsiteX4" fmla="*/ 0 w 4644196"/>
                  <a:gd name="connsiteY4" fmla="*/ 4835919 h 4986434"/>
                  <a:gd name="connsiteX5" fmla="*/ 0 w 4644196"/>
                  <a:gd name="connsiteY5" fmla="*/ 16269 h 4986434"/>
                  <a:gd name="connsiteX0" fmla="*/ 0 w 4644196"/>
                  <a:gd name="connsiteY0" fmla="*/ 16269 h 4842036"/>
                  <a:gd name="connsiteX1" fmla="*/ 673551 w 4644196"/>
                  <a:gd name="connsiteY1" fmla="*/ 0 h 4842036"/>
                  <a:gd name="connsiteX2" fmla="*/ 4644196 w 4644196"/>
                  <a:gd name="connsiteY2" fmla="*/ 2767516 h 4842036"/>
                  <a:gd name="connsiteX3" fmla="*/ 1681900 w 4644196"/>
                  <a:gd name="connsiteY3" fmla="*/ 4831852 h 4842036"/>
                  <a:gd name="connsiteX4" fmla="*/ 0 w 4644196"/>
                  <a:gd name="connsiteY4" fmla="*/ 4835919 h 4842036"/>
                  <a:gd name="connsiteX5" fmla="*/ 0 w 4644196"/>
                  <a:gd name="connsiteY5" fmla="*/ 16269 h 4842036"/>
                  <a:gd name="connsiteX0" fmla="*/ 0 w 4644196"/>
                  <a:gd name="connsiteY0" fmla="*/ 16269 h 4842036"/>
                  <a:gd name="connsiteX1" fmla="*/ 673551 w 4644196"/>
                  <a:gd name="connsiteY1" fmla="*/ 0 h 4842036"/>
                  <a:gd name="connsiteX2" fmla="*/ 4644196 w 4644196"/>
                  <a:gd name="connsiteY2" fmla="*/ 2767516 h 4842036"/>
                  <a:gd name="connsiteX3" fmla="*/ 1681900 w 4644196"/>
                  <a:gd name="connsiteY3" fmla="*/ 4831852 h 4842036"/>
                  <a:gd name="connsiteX4" fmla="*/ 0 w 4644196"/>
                  <a:gd name="connsiteY4" fmla="*/ 4835919 h 4842036"/>
                  <a:gd name="connsiteX5" fmla="*/ 0 w 4644196"/>
                  <a:gd name="connsiteY5" fmla="*/ 16269 h 4842036"/>
                  <a:gd name="connsiteX0" fmla="*/ 0 w 4644196"/>
                  <a:gd name="connsiteY0" fmla="*/ 16269 h 4847901"/>
                  <a:gd name="connsiteX1" fmla="*/ 673551 w 4644196"/>
                  <a:gd name="connsiteY1" fmla="*/ 0 h 4847901"/>
                  <a:gd name="connsiteX2" fmla="*/ 4644196 w 4644196"/>
                  <a:gd name="connsiteY2" fmla="*/ 2767516 h 4847901"/>
                  <a:gd name="connsiteX3" fmla="*/ 1710407 w 4644196"/>
                  <a:gd name="connsiteY3" fmla="*/ 4839987 h 4847901"/>
                  <a:gd name="connsiteX4" fmla="*/ 0 w 4644196"/>
                  <a:gd name="connsiteY4" fmla="*/ 4835919 h 4847901"/>
                  <a:gd name="connsiteX5" fmla="*/ 0 w 4644196"/>
                  <a:gd name="connsiteY5" fmla="*/ 16269 h 4847901"/>
                  <a:gd name="connsiteX0" fmla="*/ 0 w 4644196"/>
                  <a:gd name="connsiteY0" fmla="*/ 0 h 4831632"/>
                  <a:gd name="connsiteX1" fmla="*/ 4644196 w 4644196"/>
                  <a:gd name="connsiteY1" fmla="*/ 2751247 h 4831632"/>
                  <a:gd name="connsiteX2" fmla="*/ 1710407 w 4644196"/>
                  <a:gd name="connsiteY2" fmla="*/ 4823718 h 4831632"/>
                  <a:gd name="connsiteX3" fmla="*/ 0 w 4644196"/>
                  <a:gd name="connsiteY3" fmla="*/ 4819650 h 4831632"/>
                  <a:gd name="connsiteX4" fmla="*/ 0 w 4644196"/>
                  <a:gd name="connsiteY4" fmla="*/ 0 h 4831632"/>
                  <a:gd name="connsiteX0" fmla="*/ 0 w 4159581"/>
                  <a:gd name="connsiteY0" fmla="*/ 0 h 4831632"/>
                  <a:gd name="connsiteX1" fmla="*/ 4159581 w 4159581"/>
                  <a:gd name="connsiteY1" fmla="*/ 3223045 h 4831632"/>
                  <a:gd name="connsiteX2" fmla="*/ 1710407 w 4159581"/>
                  <a:gd name="connsiteY2" fmla="*/ 4823718 h 4831632"/>
                  <a:gd name="connsiteX3" fmla="*/ 0 w 4159581"/>
                  <a:gd name="connsiteY3" fmla="*/ 4819650 h 4831632"/>
                  <a:gd name="connsiteX4" fmla="*/ 0 w 4159581"/>
                  <a:gd name="connsiteY4" fmla="*/ 0 h 4831632"/>
                  <a:gd name="connsiteX0" fmla="*/ 0 w 4159581"/>
                  <a:gd name="connsiteY0" fmla="*/ 0 h 4819650"/>
                  <a:gd name="connsiteX1" fmla="*/ 4159581 w 4159581"/>
                  <a:gd name="connsiteY1" fmla="*/ 3223045 h 4819650"/>
                  <a:gd name="connsiteX2" fmla="*/ 0 w 4159581"/>
                  <a:gd name="connsiteY2" fmla="*/ 4819650 h 4819650"/>
                  <a:gd name="connsiteX3" fmla="*/ 0 w 4159581"/>
                  <a:gd name="connsiteY3" fmla="*/ 0 h 4819650"/>
                  <a:gd name="connsiteX0" fmla="*/ 0 w 2363655"/>
                  <a:gd name="connsiteY0" fmla="*/ 0 h 4819650"/>
                  <a:gd name="connsiteX1" fmla="*/ 2363655 w 2363655"/>
                  <a:gd name="connsiteY1" fmla="*/ 3890068 h 4819650"/>
                  <a:gd name="connsiteX2" fmla="*/ 0 w 2363655"/>
                  <a:gd name="connsiteY2" fmla="*/ 4819650 h 4819650"/>
                  <a:gd name="connsiteX3" fmla="*/ 0 w 2363655"/>
                  <a:gd name="connsiteY3" fmla="*/ 0 h 4819650"/>
                  <a:gd name="connsiteX0" fmla="*/ 0 w 1822026"/>
                  <a:gd name="connsiteY0" fmla="*/ 0 h 4819650"/>
                  <a:gd name="connsiteX1" fmla="*/ 1822026 w 1822026"/>
                  <a:gd name="connsiteY1" fmla="*/ 4109698 h 4819650"/>
                  <a:gd name="connsiteX2" fmla="*/ 0 w 1822026"/>
                  <a:gd name="connsiteY2" fmla="*/ 4819650 h 4819650"/>
                  <a:gd name="connsiteX3" fmla="*/ 0 w 1822026"/>
                  <a:gd name="connsiteY3" fmla="*/ 0 h 4819650"/>
                </a:gdLst>
                <a:ahLst/>
                <a:cxnLst>
                  <a:cxn ang="0">
                    <a:pos x="connsiteX0" y="connsiteY0"/>
                  </a:cxn>
                  <a:cxn ang="0">
                    <a:pos x="connsiteX1" y="connsiteY1"/>
                  </a:cxn>
                  <a:cxn ang="0">
                    <a:pos x="connsiteX2" y="connsiteY2"/>
                  </a:cxn>
                  <a:cxn ang="0">
                    <a:pos x="connsiteX3" y="connsiteY3"/>
                  </a:cxn>
                </a:cxnLst>
                <a:rect l="l" t="t" r="r" b="b"/>
                <a:pathLst>
                  <a:path w="1822026" h="4819650">
                    <a:moveTo>
                      <a:pt x="0" y="0"/>
                    </a:moveTo>
                    <a:lnTo>
                      <a:pt x="1822026" y="4109698"/>
                    </a:lnTo>
                    <a:lnTo>
                      <a:pt x="0" y="4819650"/>
                    </a:lnTo>
                    <a:lnTo>
                      <a:pt x="0" y="0"/>
                    </a:lnTo>
                    <a:close/>
                  </a:path>
                </a:pathLst>
              </a:custGeom>
              <a:gradFill>
                <a:gsLst>
                  <a:gs pos="45000">
                    <a:srgbClr val="F48420"/>
                  </a:gs>
                  <a:gs pos="76000">
                    <a:srgbClr val="DB5119"/>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pic>
        <p:nvPicPr>
          <p:cNvPr id="17" name="Picture 1" descr="image00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23604" y="112713"/>
            <a:ext cx="24669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1482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19" y="12700"/>
            <a:ext cx="12223749" cy="6845300"/>
          </a:xfrm>
          <a:prstGeom prst="rect">
            <a:avLst/>
          </a:prstGeom>
        </p:spPr>
      </p:pic>
      <p:pic>
        <p:nvPicPr>
          <p:cNvPr id="7" name="Picture 6"/>
          <p:cNvPicPr>
            <a:picLocks noChangeAspect="1"/>
          </p:cNvPicPr>
          <p:nvPr userDrawn="1"/>
        </p:nvPicPr>
        <p:blipFill>
          <a:blip r:embed="rId3"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flipH="1">
            <a:off x="5000123" y="0"/>
            <a:ext cx="7836203" cy="4294208"/>
          </a:xfrm>
          <a:prstGeom prst="rect">
            <a:avLst/>
          </a:prstGeom>
        </p:spPr>
      </p:pic>
      <p:sp>
        <p:nvSpPr>
          <p:cNvPr id="8" name="Rectangle 11"/>
          <p:cNvSpPr/>
          <p:nvPr userDrawn="1"/>
        </p:nvSpPr>
        <p:spPr>
          <a:xfrm>
            <a:off x="8915400" y="0"/>
            <a:ext cx="3251198" cy="1333500"/>
          </a:xfrm>
          <a:custGeom>
            <a:avLst/>
            <a:gdLst>
              <a:gd name="connsiteX0" fmla="*/ 0 w 3251198"/>
              <a:gd name="connsiteY0" fmla="*/ 0 h 1295400"/>
              <a:gd name="connsiteX1" fmla="*/ 3251198 w 3251198"/>
              <a:gd name="connsiteY1" fmla="*/ 0 h 1295400"/>
              <a:gd name="connsiteX2" fmla="*/ 3251198 w 3251198"/>
              <a:gd name="connsiteY2" fmla="*/ 1295400 h 1295400"/>
              <a:gd name="connsiteX3" fmla="*/ 0 w 3251198"/>
              <a:gd name="connsiteY3" fmla="*/ 1295400 h 1295400"/>
              <a:gd name="connsiteX4" fmla="*/ 0 w 3251198"/>
              <a:gd name="connsiteY4" fmla="*/ 0 h 1295400"/>
              <a:gd name="connsiteX0" fmla="*/ 0 w 3251198"/>
              <a:gd name="connsiteY0" fmla="*/ 0 h 1333500"/>
              <a:gd name="connsiteX1" fmla="*/ 3251198 w 3251198"/>
              <a:gd name="connsiteY1" fmla="*/ 0 h 1333500"/>
              <a:gd name="connsiteX2" fmla="*/ 2832098 w 3251198"/>
              <a:gd name="connsiteY2" fmla="*/ 1333500 h 1333500"/>
              <a:gd name="connsiteX3" fmla="*/ 0 w 3251198"/>
              <a:gd name="connsiteY3" fmla="*/ 1295400 h 1333500"/>
              <a:gd name="connsiteX4" fmla="*/ 0 w 3251198"/>
              <a:gd name="connsiteY4" fmla="*/ 0 h 1333500"/>
              <a:gd name="connsiteX0" fmla="*/ 0 w 3251198"/>
              <a:gd name="connsiteY0" fmla="*/ 0 h 1333500"/>
              <a:gd name="connsiteX1" fmla="*/ 3251198 w 3251198"/>
              <a:gd name="connsiteY1" fmla="*/ 0 h 1333500"/>
              <a:gd name="connsiteX2" fmla="*/ 2895598 w 3251198"/>
              <a:gd name="connsiteY2" fmla="*/ 1333500 h 1333500"/>
              <a:gd name="connsiteX3" fmla="*/ 0 w 3251198"/>
              <a:gd name="connsiteY3" fmla="*/ 1295400 h 1333500"/>
              <a:gd name="connsiteX4" fmla="*/ 0 w 3251198"/>
              <a:gd name="connsiteY4" fmla="*/ 0 h 133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198" h="1333500">
                <a:moveTo>
                  <a:pt x="0" y="0"/>
                </a:moveTo>
                <a:lnTo>
                  <a:pt x="3251198" y="0"/>
                </a:lnTo>
                <a:lnTo>
                  <a:pt x="2895598" y="1333500"/>
                </a:lnTo>
                <a:lnTo>
                  <a:pt x="0" y="12954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p:cNvGrpSpPr/>
          <p:nvPr userDrawn="1"/>
        </p:nvGrpSpPr>
        <p:grpSpPr>
          <a:xfrm flipH="1">
            <a:off x="10594694" y="0"/>
            <a:ext cx="1597306" cy="6858000"/>
            <a:chOff x="-2" y="0"/>
            <a:chExt cx="1805653" cy="6858000"/>
          </a:xfrm>
        </p:grpSpPr>
        <p:sp>
          <p:nvSpPr>
            <p:cNvPr id="11" name="Rectangle 5"/>
            <p:cNvSpPr/>
            <p:nvPr/>
          </p:nvSpPr>
          <p:spPr>
            <a:xfrm>
              <a:off x="0" y="0"/>
              <a:ext cx="1805651" cy="6858000"/>
            </a:xfrm>
            <a:custGeom>
              <a:avLst/>
              <a:gdLst>
                <a:gd name="connsiteX0" fmla="*/ 0 w 2286000"/>
                <a:gd name="connsiteY0" fmla="*/ 0 h 4819650"/>
                <a:gd name="connsiteX1" fmla="*/ 2286000 w 2286000"/>
                <a:gd name="connsiteY1" fmla="*/ 0 h 4819650"/>
                <a:gd name="connsiteX2" fmla="*/ 2286000 w 2286000"/>
                <a:gd name="connsiteY2" fmla="*/ 4819650 h 4819650"/>
                <a:gd name="connsiteX3" fmla="*/ 0 w 2286000"/>
                <a:gd name="connsiteY3" fmla="*/ 4819650 h 4819650"/>
                <a:gd name="connsiteX4" fmla="*/ 0 w 2286000"/>
                <a:gd name="connsiteY4" fmla="*/ 0 h 4819650"/>
                <a:gd name="connsiteX0" fmla="*/ 0 w 4324350"/>
                <a:gd name="connsiteY0" fmla="*/ 0 h 4819650"/>
                <a:gd name="connsiteX1" fmla="*/ 2286000 w 4324350"/>
                <a:gd name="connsiteY1" fmla="*/ 0 h 4819650"/>
                <a:gd name="connsiteX2" fmla="*/ 4324350 w 4324350"/>
                <a:gd name="connsiteY2" fmla="*/ 2533650 h 4819650"/>
                <a:gd name="connsiteX3" fmla="*/ 0 w 4324350"/>
                <a:gd name="connsiteY3" fmla="*/ 4819650 h 4819650"/>
                <a:gd name="connsiteX4" fmla="*/ 0 w 4324350"/>
                <a:gd name="connsiteY4" fmla="*/ 0 h 4819650"/>
                <a:gd name="connsiteX0" fmla="*/ 0 w 4324350"/>
                <a:gd name="connsiteY0" fmla="*/ 0 h 4819650"/>
                <a:gd name="connsiteX1" fmla="*/ 2326943 w 4324350"/>
                <a:gd name="connsiteY1" fmla="*/ 0 h 4819650"/>
                <a:gd name="connsiteX2" fmla="*/ 4324350 w 4324350"/>
                <a:gd name="connsiteY2" fmla="*/ 2533650 h 4819650"/>
                <a:gd name="connsiteX3" fmla="*/ 0 w 4324350"/>
                <a:gd name="connsiteY3" fmla="*/ 4819650 h 4819650"/>
                <a:gd name="connsiteX4" fmla="*/ 0 w 4324350"/>
                <a:gd name="connsiteY4" fmla="*/ 0 h 4819650"/>
                <a:gd name="connsiteX0" fmla="*/ 0 w 4190355"/>
                <a:gd name="connsiteY0" fmla="*/ 0 h 4819650"/>
                <a:gd name="connsiteX1" fmla="*/ 2326943 w 4190355"/>
                <a:gd name="connsiteY1" fmla="*/ 0 h 4819650"/>
                <a:gd name="connsiteX2" fmla="*/ 4190355 w 4190355"/>
                <a:gd name="connsiteY2" fmla="*/ 1292391 h 4819650"/>
                <a:gd name="connsiteX3" fmla="*/ 0 w 4190355"/>
                <a:gd name="connsiteY3" fmla="*/ 4819650 h 4819650"/>
                <a:gd name="connsiteX4" fmla="*/ 0 w 4190355"/>
                <a:gd name="connsiteY4" fmla="*/ 0 h 4819650"/>
                <a:gd name="connsiteX0" fmla="*/ 0 w 3674964"/>
                <a:gd name="connsiteY0" fmla="*/ 0 h 4819650"/>
                <a:gd name="connsiteX1" fmla="*/ 2326943 w 3674964"/>
                <a:gd name="connsiteY1" fmla="*/ 0 h 4819650"/>
                <a:gd name="connsiteX2" fmla="*/ 3674964 w 3674964"/>
                <a:gd name="connsiteY2" fmla="*/ 400396 h 4819650"/>
                <a:gd name="connsiteX3" fmla="*/ 0 w 3674964"/>
                <a:gd name="connsiteY3" fmla="*/ 4819650 h 4819650"/>
                <a:gd name="connsiteX4" fmla="*/ 0 w 3674964"/>
                <a:gd name="connsiteY4" fmla="*/ 0 h 4819650"/>
                <a:gd name="connsiteX0" fmla="*/ 0 w 5736954"/>
                <a:gd name="connsiteY0" fmla="*/ 0 h 4819650"/>
                <a:gd name="connsiteX1" fmla="*/ 2326943 w 5736954"/>
                <a:gd name="connsiteY1" fmla="*/ 0 h 4819650"/>
                <a:gd name="connsiteX2" fmla="*/ 5736954 w 5736954"/>
                <a:gd name="connsiteY2" fmla="*/ 1913400 h 4819650"/>
                <a:gd name="connsiteX3" fmla="*/ 0 w 5736954"/>
                <a:gd name="connsiteY3" fmla="*/ 4819650 h 4819650"/>
                <a:gd name="connsiteX4" fmla="*/ 0 w 5736954"/>
                <a:gd name="connsiteY4" fmla="*/ 0 h 4819650"/>
                <a:gd name="connsiteX0" fmla="*/ 0 w 5793968"/>
                <a:gd name="connsiteY0" fmla="*/ 0 h 4819650"/>
                <a:gd name="connsiteX1" fmla="*/ 2326943 w 5793968"/>
                <a:gd name="connsiteY1" fmla="*/ 0 h 4819650"/>
                <a:gd name="connsiteX2" fmla="*/ 5793968 w 5793968"/>
                <a:gd name="connsiteY2" fmla="*/ 1880862 h 4819650"/>
                <a:gd name="connsiteX3" fmla="*/ 0 w 5793968"/>
                <a:gd name="connsiteY3" fmla="*/ 4819650 h 4819650"/>
                <a:gd name="connsiteX4" fmla="*/ 0 w 5793968"/>
                <a:gd name="connsiteY4" fmla="*/ 0 h 4819650"/>
                <a:gd name="connsiteX0" fmla="*/ 0 w 5860484"/>
                <a:gd name="connsiteY0" fmla="*/ 0 h 4819650"/>
                <a:gd name="connsiteX1" fmla="*/ 2326943 w 5860484"/>
                <a:gd name="connsiteY1" fmla="*/ 0 h 4819650"/>
                <a:gd name="connsiteX2" fmla="*/ 5860484 w 5860484"/>
                <a:gd name="connsiteY2" fmla="*/ 1864594 h 4819650"/>
                <a:gd name="connsiteX3" fmla="*/ 0 w 5860484"/>
                <a:gd name="connsiteY3" fmla="*/ 4819650 h 4819650"/>
                <a:gd name="connsiteX4" fmla="*/ 0 w 5860484"/>
                <a:gd name="connsiteY4" fmla="*/ 0 h 4819650"/>
                <a:gd name="connsiteX0" fmla="*/ 0 w 5860484"/>
                <a:gd name="connsiteY0" fmla="*/ 0 h 4819650"/>
                <a:gd name="connsiteX1" fmla="*/ 2326943 w 5860484"/>
                <a:gd name="connsiteY1" fmla="*/ 0 h 4819650"/>
                <a:gd name="connsiteX2" fmla="*/ 5860484 w 5860484"/>
                <a:gd name="connsiteY2" fmla="*/ 1848325 h 4819650"/>
                <a:gd name="connsiteX3" fmla="*/ 0 w 5860484"/>
                <a:gd name="connsiteY3" fmla="*/ 4819650 h 4819650"/>
                <a:gd name="connsiteX4" fmla="*/ 0 w 5860484"/>
                <a:gd name="connsiteY4" fmla="*/ 0 h 4819650"/>
                <a:gd name="connsiteX0" fmla="*/ 0 w 5862893"/>
                <a:gd name="connsiteY0" fmla="*/ 0 h 4819650"/>
                <a:gd name="connsiteX1" fmla="*/ 2326943 w 5862893"/>
                <a:gd name="connsiteY1" fmla="*/ 0 h 4819650"/>
                <a:gd name="connsiteX2" fmla="*/ 5860484 w 5862893"/>
                <a:gd name="connsiteY2" fmla="*/ 1848325 h 4819650"/>
                <a:gd name="connsiteX3" fmla="*/ 5862893 w 5862893"/>
                <a:gd name="connsiteY3" fmla="*/ 1838381 h 4819650"/>
                <a:gd name="connsiteX4" fmla="*/ 0 w 5862893"/>
                <a:gd name="connsiteY4" fmla="*/ 4819650 h 4819650"/>
                <a:gd name="connsiteX5" fmla="*/ 0 w 5862893"/>
                <a:gd name="connsiteY5"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0 w 5862894"/>
                <a:gd name="connsiteY5" fmla="*/ 4819650 h 4819650"/>
                <a:gd name="connsiteX6" fmla="*/ 0 w 5862894"/>
                <a:gd name="connsiteY6"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3088234 w 5862894"/>
                <a:gd name="connsiteY5" fmla="*/ 3253772 h 4819650"/>
                <a:gd name="connsiteX6" fmla="*/ 0 w 5862894"/>
                <a:gd name="connsiteY6" fmla="*/ 4819650 h 4819650"/>
                <a:gd name="connsiteX7" fmla="*/ 0 w 5862894"/>
                <a:gd name="connsiteY7"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3088234 w 5862894"/>
                <a:gd name="connsiteY5" fmla="*/ 3253772 h 4819650"/>
                <a:gd name="connsiteX6" fmla="*/ 0 w 5862894"/>
                <a:gd name="connsiteY6" fmla="*/ 4819650 h 4819650"/>
                <a:gd name="connsiteX7" fmla="*/ 0 w 5862894"/>
                <a:gd name="connsiteY7" fmla="*/ 0 h 4819650"/>
                <a:gd name="connsiteX0" fmla="*/ 0 w 5862894"/>
                <a:gd name="connsiteY0" fmla="*/ 0 h 4823717"/>
                <a:gd name="connsiteX1" fmla="*/ 2326943 w 5862894"/>
                <a:gd name="connsiteY1" fmla="*/ 0 h 4823717"/>
                <a:gd name="connsiteX2" fmla="*/ 5860484 w 5862894"/>
                <a:gd name="connsiteY2" fmla="*/ 1848325 h 4823717"/>
                <a:gd name="connsiteX3" fmla="*/ 5862893 w 5862894"/>
                <a:gd name="connsiteY3" fmla="*/ 1838381 h 4823717"/>
                <a:gd name="connsiteX4" fmla="*/ 5862894 w 5862894"/>
                <a:gd name="connsiteY4" fmla="*/ 1838381 h 4823717"/>
                <a:gd name="connsiteX5" fmla="*/ 4142985 w 5862894"/>
                <a:gd name="connsiteY5" fmla="*/ 4823717 h 4823717"/>
                <a:gd name="connsiteX6" fmla="*/ 0 w 5862894"/>
                <a:gd name="connsiteY6" fmla="*/ 4819650 h 4823717"/>
                <a:gd name="connsiteX7" fmla="*/ 0 w 5862894"/>
                <a:gd name="connsiteY7" fmla="*/ 0 h 4823717"/>
                <a:gd name="connsiteX0" fmla="*/ 0 w 5862894"/>
                <a:gd name="connsiteY0" fmla="*/ 0 h 4823717"/>
                <a:gd name="connsiteX1" fmla="*/ 2326943 w 5862894"/>
                <a:gd name="connsiteY1" fmla="*/ 0 h 4823717"/>
                <a:gd name="connsiteX2" fmla="*/ 5860484 w 5862894"/>
                <a:gd name="connsiteY2" fmla="*/ 1848325 h 4823717"/>
                <a:gd name="connsiteX3" fmla="*/ 5862893 w 5862894"/>
                <a:gd name="connsiteY3" fmla="*/ 1838381 h 4823717"/>
                <a:gd name="connsiteX4" fmla="*/ 5862894 w 5862894"/>
                <a:gd name="connsiteY4" fmla="*/ 1838381 h 4823717"/>
                <a:gd name="connsiteX5" fmla="*/ 3781900 w 5862894"/>
                <a:gd name="connsiteY5" fmla="*/ 4823717 h 4823717"/>
                <a:gd name="connsiteX6" fmla="*/ 0 w 5862894"/>
                <a:gd name="connsiteY6" fmla="*/ 4819650 h 4823717"/>
                <a:gd name="connsiteX7" fmla="*/ 0 w 5862894"/>
                <a:gd name="connsiteY7" fmla="*/ 0 h 4823717"/>
                <a:gd name="connsiteX0" fmla="*/ 0 w 5862893"/>
                <a:gd name="connsiteY0" fmla="*/ 0 h 4823717"/>
                <a:gd name="connsiteX1" fmla="*/ 2326943 w 5862893"/>
                <a:gd name="connsiteY1" fmla="*/ 0 h 4823717"/>
                <a:gd name="connsiteX2" fmla="*/ 5860484 w 5862893"/>
                <a:gd name="connsiteY2" fmla="*/ 1848325 h 4823717"/>
                <a:gd name="connsiteX3" fmla="*/ 5862893 w 5862893"/>
                <a:gd name="connsiteY3" fmla="*/ 1838381 h 4823717"/>
                <a:gd name="connsiteX4" fmla="*/ 3781900 w 5862893"/>
                <a:gd name="connsiteY4" fmla="*/ 4823717 h 4823717"/>
                <a:gd name="connsiteX5" fmla="*/ 0 w 5862893"/>
                <a:gd name="connsiteY5" fmla="*/ 4819650 h 4823717"/>
                <a:gd name="connsiteX6" fmla="*/ 0 w 5862893"/>
                <a:gd name="connsiteY6" fmla="*/ 0 h 4823717"/>
                <a:gd name="connsiteX0" fmla="*/ 0 w 5860484"/>
                <a:gd name="connsiteY0" fmla="*/ 0 h 4823717"/>
                <a:gd name="connsiteX1" fmla="*/ 2326943 w 5860484"/>
                <a:gd name="connsiteY1" fmla="*/ 0 h 4823717"/>
                <a:gd name="connsiteX2" fmla="*/ 5860484 w 5860484"/>
                <a:gd name="connsiteY2" fmla="*/ 1848325 h 4823717"/>
                <a:gd name="connsiteX3" fmla="*/ 3781900 w 5860484"/>
                <a:gd name="connsiteY3" fmla="*/ 4823717 h 4823717"/>
                <a:gd name="connsiteX4" fmla="*/ 0 w 5860484"/>
                <a:gd name="connsiteY4" fmla="*/ 4819650 h 4823717"/>
                <a:gd name="connsiteX5" fmla="*/ 0 w 5860484"/>
                <a:gd name="connsiteY5" fmla="*/ 0 h 4823717"/>
                <a:gd name="connsiteX0" fmla="*/ 0 w 5860484"/>
                <a:gd name="connsiteY0" fmla="*/ 0 h 4823717"/>
                <a:gd name="connsiteX1" fmla="*/ 2326943 w 5860484"/>
                <a:gd name="connsiteY1" fmla="*/ 0 h 4823717"/>
                <a:gd name="connsiteX2" fmla="*/ 5860484 w 5860484"/>
                <a:gd name="connsiteY2" fmla="*/ 1848325 h 4823717"/>
                <a:gd name="connsiteX3" fmla="*/ 1662896 w 5860484"/>
                <a:gd name="connsiteY3" fmla="*/ 4823717 h 4823717"/>
                <a:gd name="connsiteX4" fmla="*/ 0 w 5860484"/>
                <a:gd name="connsiteY4" fmla="*/ 4819650 h 4823717"/>
                <a:gd name="connsiteX5" fmla="*/ 0 w 5860484"/>
                <a:gd name="connsiteY5" fmla="*/ 0 h 4823717"/>
                <a:gd name="connsiteX0" fmla="*/ 0 w 5860484"/>
                <a:gd name="connsiteY0" fmla="*/ 16269 h 4839986"/>
                <a:gd name="connsiteX1" fmla="*/ 673551 w 5860484"/>
                <a:gd name="connsiteY1" fmla="*/ 0 h 4839986"/>
                <a:gd name="connsiteX2" fmla="*/ 5860484 w 5860484"/>
                <a:gd name="connsiteY2" fmla="*/ 1864594 h 4839986"/>
                <a:gd name="connsiteX3" fmla="*/ 1662896 w 5860484"/>
                <a:gd name="connsiteY3" fmla="*/ 4839986 h 4839986"/>
                <a:gd name="connsiteX4" fmla="*/ 0 w 5860484"/>
                <a:gd name="connsiteY4" fmla="*/ 4835919 h 4839986"/>
                <a:gd name="connsiteX5" fmla="*/ 0 w 5860484"/>
                <a:gd name="connsiteY5" fmla="*/ 16269 h 4839986"/>
                <a:gd name="connsiteX0" fmla="*/ 0 w 4644196"/>
                <a:gd name="connsiteY0" fmla="*/ 16269 h 4992452"/>
                <a:gd name="connsiteX1" fmla="*/ 673551 w 4644196"/>
                <a:gd name="connsiteY1" fmla="*/ 0 h 4992452"/>
                <a:gd name="connsiteX2" fmla="*/ 4644196 w 4644196"/>
                <a:gd name="connsiteY2" fmla="*/ 2767516 h 4992452"/>
                <a:gd name="connsiteX3" fmla="*/ 1662896 w 4644196"/>
                <a:gd name="connsiteY3" fmla="*/ 4839986 h 4992452"/>
                <a:gd name="connsiteX4" fmla="*/ 0 w 4644196"/>
                <a:gd name="connsiteY4" fmla="*/ 4835919 h 4992452"/>
                <a:gd name="connsiteX5" fmla="*/ 0 w 4644196"/>
                <a:gd name="connsiteY5" fmla="*/ 16269 h 4992452"/>
                <a:gd name="connsiteX0" fmla="*/ 0 w 4644196"/>
                <a:gd name="connsiteY0" fmla="*/ 16269 h 4986434"/>
                <a:gd name="connsiteX1" fmla="*/ 673551 w 4644196"/>
                <a:gd name="connsiteY1" fmla="*/ 0 h 4986434"/>
                <a:gd name="connsiteX2" fmla="*/ 4644196 w 4644196"/>
                <a:gd name="connsiteY2" fmla="*/ 2767516 h 4986434"/>
                <a:gd name="connsiteX3" fmla="*/ 1681900 w 4644196"/>
                <a:gd name="connsiteY3" fmla="*/ 4831852 h 4986434"/>
                <a:gd name="connsiteX4" fmla="*/ 0 w 4644196"/>
                <a:gd name="connsiteY4" fmla="*/ 4835919 h 4986434"/>
                <a:gd name="connsiteX5" fmla="*/ 0 w 4644196"/>
                <a:gd name="connsiteY5" fmla="*/ 16269 h 4986434"/>
                <a:gd name="connsiteX0" fmla="*/ 0 w 4644196"/>
                <a:gd name="connsiteY0" fmla="*/ 16269 h 4842036"/>
                <a:gd name="connsiteX1" fmla="*/ 673551 w 4644196"/>
                <a:gd name="connsiteY1" fmla="*/ 0 h 4842036"/>
                <a:gd name="connsiteX2" fmla="*/ 4644196 w 4644196"/>
                <a:gd name="connsiteY2" fmla="*/ 2767516 h 4842036"/>
                <a:gd name="connsiteX3" fmla="*/ 1681900 w 4644196"/>
                <a:gd name="connsiteY3" fmla="*/ 4831852 h 4842036"/>
                <a:gd name="connsiteX4" fmla="*/ 0 w 4644196"/>
                <a:gd name="connsiteY4" fmla="*/ 4835919 h 4842036"/>
                <a:gd name="connsiteX5" fmla="*/ 0 w 4644196"/>
                <a:gd name="connsiteY5" fmla="*/ 16269 h 4842036"/>
                <a:gd name="connsiteX0" fmla="*/ 0 w 4644196"/>
                <a:gd name="connsiteY0" fmla="*/ 16269 h 4842036"/>
                <a:gd name="connsiteX1" fmla="*/ 673551 w 4644196"/>
                <a:gd name="connsiteY1" fmla="*/ 0 h 4842036"/>
                <a:gd name="connsiteX2" fmla="*/ 4644196 w 4644196"/>
                <a:gd name="connsiteY2" fmla="*/ 2767516 h 4842036"/>
                <a:gd name="connsiteX3" fmla="*/ 1681900 w 4644196"/>
                <a:gd name="connsiteY3" fmla="*/ 4831852 h 4842036"/>
                <a:gd name="connsiteX4" fmla="*/ 0 w 4644196"/>
                <a:gd name="connsiteY4" fmla="*/ 4835919 h 4842036"/>
                <a:gd name="connsiteX5" fmla="*/ 0 w 4644196"/>
                <a:gd name="connsiteY5" fmla="*/ 16269 h 4842036"/>
                <a:gd name="connsiteX0" fmla="*/ 0 w 4644196"/>
                <a:gd name="connsiteY0" fmla="*/ 16269 h 4847901"/>
                <a:gd name="connsiteX1" fmla="*/ 673551 w 4644196"/>
                <a:gd name="connsiteY1" fmla="*/ 0 h 4847901"/>
                <a:gd name="connsiteX2" fmla="*/ 4644196 w 4644196"/>
                <a:gd name="connsiteY2" fmla="*/ 2767516 h 4847901"/>
                <a:gd name="connsiteX3" fmla="*/ 1710407 w 4644196"/>
                <a:gd name="connsiteY3" fmla="*/ 4839987 h 4847901"/>
                <a:gd name="connsiteX4" fmla="*/ 0 w 4644196"/>
                <a:gd name="connsiteY4" fmla="*/ 4835919 h 4847901"/>
                <a:gd name="connsiteX5" fmla="*/ 0 w 4644196"/>
                <a:gd name="connsiteY5" fmla="*/ 16269 h 4847901"/>
                <a:gd name="connsiteX0" fmla="*/ 0 w 4644196"/>
                <a:gd name="connsiteY0" fmla="*/ 0 h 4831632"/>
                <a:gd name="connsiteX1" fmla="*/ 4644196 w 4644196"/>
                <a:gd name="connsiteY1" fmla="*/ 2751247 h 4831632"/>
                <a:gd name="connsiteX2" fmla="*/ 1710407 w 4644196"/>
                <a:gd name="connsiteY2" fmla="*/ 4823718 h 4831632"/>
                <a:gd name="connsiteX3" fmla="*/ 0 w 4644196"/>
                <a:gd name="connsiteY3" fmla="*/ 4819650 h 4831632"/>
                <a:gd name="connsiteX4" fmla="*/ 0 w 4644196"/>
                <a:gd name="connsiteY4" fmla="*/ 0 h 4831632"/>
                <a:gd name="connsiteX0" fmla="*/ 0 w 4159581"/>
                <a:gd name="connsiteY0" fmla="*/ 0 h 4831632"/>
                <a:gd name="connsiteX1" fmla="*/ 4159581 w 4159581"/>
                <a:gd name="connsiteY1" fmla="*/ 3223045 h 4831632"/>
                <a:gd name="connsiteX2" fmla="*/ 1710407 w 4159581"/>
                <a:gd name="connsiteY2" fmla="*/ 4823718 h 4831632"/>
                <a:gd name="connsiteX3" fmla="*/ 0 w 4159581"/>
                <a:gd name="connsiteY3" fmla="*/ 4819650 h 4831632"/>
                <a:gd name="connsiteX4" fmla="*/ 0 w 4159581"/>
                <a:gd name="connsiteY4" fmla="*/ 0 h 4831632"/>
                <a:gd name="connsiteX0" fmla="*/ 0 w 4159581"/>
                <a:gd name="connsiteY0" fmla="*/ 0 h 4819650"/>
                <a:gd name="connsiteX1" fmla="*/ 4159581 w 4159581"/>
                <a:gd name="connsiteY1" fmla="*/ 3223045 h 4819650"/>
                <a:gd name="connsiteX2" fmla="*/ 0 w 4159581"/>
                <a:gd name="connsiteY2" fmla="*/ 4819650 h 4819650"/>
                <a:gd name="connsiteX3" fmla="*/ 0 w 4159581"/>
                <a:gd name="connsiteY3" fmla="*/ 0 h 4819650"/>
                <a:gd name="connsiteX0" fmla="*/ 0 w 2363655"/>
                <a:gd name="connsiteY0" fmla="*/ 0 h 4819650"/>
                <a:gd name="connsiteX1" fmla="*/ 2363655 w 2363655"/>
                <a:gd name="connsiteY1" fmla="*/ 3890068 h 4819650"/>
                <a:gd name="connsiteX2" fmla="*/ 0 w 2363655"/>
                <a:gd name="connsiteY2" fmla="*/ 4819650 h 4819650"/>
                <a:gd name="connsiteX3" fmla="*/ 0 w 2363655"/>
                <a:gd name="connsiteY3" fmla="*/ 0 h 4819650"/>
                <a:gd name="connsiteX0" fmla="*/ 0 w 1822026"/>
                <a:gd name="connsiteY0" fmla="*/ 0 h 4819650"/>
                <a:gd name="connsiteX1" fmla="*/ 1822026 w 1822026"/>
                <a:gd name="connsiteY1" fmla="*/ 4109698 h 4819650"/>
                <a:gd name="connsiteX2" fmla="*/ 0 w 1822026"/>
                <a:gd name="connsiteY2" fmla="*/ 4819650 h 4819650"/>
                <a:gd name="connsiteX3" fmla="*/ 0 w 1822026"/>
                <a:gd name="connsiteY3" fmla="*/ 0 h 4819650"/>
                <a:gd name="connsiteX0" fmla="*/ 0 w 1945555"/>
                <a:gd name="connsiteY0" fmla="*/ 0 h 4819650"/>
                <a:gd name="connsiteX1" fmla="*/ 1945555 w 1945555"/>
                <a:gd name="connsiteY1" fmla="*/ 4166639 h 4819650"/>
                <a:gd name="connsiteX2" fmla="*/ 0 w 1945555"/>
                <a:gd name="connsiteY2" fmla="*/ 4819650 h 4819650"/>
                <a:gd name="connsiteX3" fmla="*/ 0 w 1945555"/>
                <a:gd name="connsiteY3" fmla="*/ 0 h 4819650"/>
              </a:gdLst>
              <a:ahLst/>
              <a:cxnLst>
                <a:cxn ang="0">
                  <a:pos x="connsiteX0" y="connsiteY0"/>
                </a:cxn>
                <a:cxn ang="0">
                  <a:pos x="connsiteX1" y="connsiteY1"/>
                </a:cxn>
                <a:cxn ang="0">
                  <a:pos x="connsiteX2" y="connsiteY2"/>
                </a:cxn>
                <a:cxn ang="0">
                  <a:pos x="connsiteX3" y="connsiteY3"/>
                </a:cxn>
              </a:cxnLst>
              <a:rect l="l" t="t" r="r" b="b"/>
              <a:pathLst>
                <a:path w="1945555" h="4819650">
                  <a:moveTo>
                    <a:pt x="0" y="0"/>
                  </a:moveTo>
                  <a:lnTo>
                    <a:pt x="1945555" y="4166639"/>
                  </a:lnTo>
                  <a:lnTo>
                    <a:pt x="0" y="4819650"/>
                  </a:lnTo>
                  <a:lnTo>
                    <a:pt x="0" y="0"/>
                  </a:lnTo>
                  <a:close/>
                </a:path>
              </a:pathLst>
            </a:custGeom>
            <a:gradFill>
              <a:gsLst>
                <a:gs pos="65000">
                  <a:srgbClr val="F48420"/>
                </a:gs>
                <a:gs pos="17000">
                  <a:srgbClr val="DB5119"/>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5"/>
            <p:cNvSpPr/>
            <p:nvPr/>
          </p:nvSpPr>
          <p:spPr>
            <a:xfrm>
              <a:off x="-2" y="0"/>
              <a:ext cx="1691005" cy="6858000"/>
            </a:xfrm>
            <a:custGeom>
              <a:avLst/>
              <a:gdLst>
                <a:gd name="connsiteX0" fmla="*/ 0 w 2286000"/>
                <a:gd name="connsiteY0" fmla="*/ 0 h 4819650"/>
                <a:gd name="connsiteX1" fmla="*/ 2286000 w 2286000"/>
                <a:gd name="connsiteY1" fmla="*/ 0 h 4819650"/>
                <a:gd name="connsiteX2" fmla="*/ 2286000 w 2286000"/>
                <a:gd name="connsiteY2" fmla="*/ 4819650 h 4819650"/>
                <a:gd name="connsiteX3" fmla="*/ 0 w 2286000"/>
                <a:gd name="connsiteY3" fmla="*/ 4819650 h 4819650"/>
                <a:gd name="connsiteX4" fmla="*/ 0 w 2286000"/>
                <a:gd name="connsiteY4" fmla="*/ 0 h 4819650"/>
                <a:gd name="connsiteX0" fmla="*/ 0 w 4324350"/>
                <a:gd name="connsiteY0" fmla="*/ 0 h 4819650"/>
                <a:gd name="connsiteX1" fmla="*/ 2286000 w 4324350"/>
                <a:gd name="connsiteY1" fmla="*/ 0 h 4819650"/>
                <a:gd name="connsiteX2" fmla="*/ 4324350 w 4324350"/>
                <a:gd name="connsiteY2" fmla="*/ 2533650 h 4819650"/>
                <a:gd name="connsiteX3" fmla="*/ 0 w 4324350"/>
                <a:gd name="connsiteY3" fmla="*/ 4819650 h 4819650"/>
                <a:gd name="connsiteX4" fmla="*/ 0 w 4324350"/>
                <a:gd name="connsiteY4" fmla="*/ 0 h 4819650"/>
                <a:gd name="connsiteX0" fmla="*/ 0 w 4324350"/>
                <a:gd name="connsiteY0" fmla="*/ 0 h 4819650"/>
                <a:gd name="connsiteX1" fmla="*/ 2326943 w 4324350"/>
                <a:gd name="connsiteY1" fmla="*/ 0 h 4819650"/>
                <a:gd name="connsiteX2" fmla="*/ 4324350 w 4324350"/>
                <a:gd name="connsiteY2" fmla="*/ 2533650 h 4819650"/>
                <a:gd name="connsiteX3" fmla="*/ 0 w 4324350"/>
                <a:gd name="connsiteY3" fmla="*/ 4819650 h 4819650"/>
                <a:gd name="connsiteX4" fmla="*/ 0 w 4324350"/>
                <a:gd name="connsiteY4" fmla="*/ 0 h 4819650"/>
                <a:gd name="connsiteX0" fmla="*/ 0 w 4190355"/>
                <a:gd name="connsiteY0" fmla="*/ 0 h 4819650"/>
                <a:gd name="connsiteX1" fmla="*/ 2326943 w 4190355"/>
                <a:gd name="connsiteY1" fmla="*/ 0 h 4819650"/>
                <a:gd name="connsiteX2" fmla="*/ 4190355 w 4190355"/>
                <a:gd name="connsiteY2" fmla="*/ 1292391 h 4819650"/>
                <a:gd name="connsiteX3" fmla="*/ 0 w 4190355"/>
                <a:gd name="connsiteY3" fmla="*/ 4819650 h 4819650"/>
                <a:gd name="connsiteX4" fmla="*/ 0 w 4190355"/>
                <a:gd name="connsiteY4" fmla="*/ 0 h 4819650"/>
                <a:gd name="connsiteX0" fmla="*/ 0 w 3674964"/>
                <a:gd name="connsiteY0" fmla="*/ 0 h 4819650"/>
                <a:gd name="connsiteX1" fmla="*/ 2326943 w 3674964"/>
                <a:gd name="connsiteY1" fmla="*/ 0 h 4819650"/>
                <a:gd name="connsiteX2" fmla="*/ 3674964 w 3674964"/>
                <a:gd name="connsiteY2" fmla="*/ 400396 h 4819650"/>
                <a:gd name="connsiteX3" fmla="*/ 0 w 3674964"/>
                <a:gd name="connsiteY3" fmla="*/ 4819650 h 4819650"/>
                <a:gd name="connsiteX4" fmla="*/ 0 w 3674964"/>
                <a:gd name="connsiteY4" fmla="*/ 0 h 4819650"/>
                <a:gd name="connsiteX0" fmla="*/ 0 w 5736954"/>
                <a:gd name="connsiteY0" fmla="*/ 0 h 4819650"/>
                <a:gd name="connsiteX1" fmla="*/ 2326943 w 5736954"/>
                <a:gd name="connsiteY1" fmla="*/ 0 h 4819650"/>
                <a:gd name="connsiteX2" fmla="*/ 5736954 w 5736954"/>
                <a:gd name="connsiteY2" fmla="*/ 1913400 h 4819650"/>
                <a:gd name="connsiteX3" fmla="*/ 0 w 5736954"/>
                <a:gd name="connsiteY3" fmla="*/ 4819650 h 4819650"/>
                <a:gd name="connsiteX4" fmla="*/ 0 w 5736954"/>
                <a:gd name="connsiteY4" fmla="*/ 0 h 4819650"/>
                <a:gd name="connsiteX0" fmla="*/ 0 w 5793968"/>
                <a:gd name="connsiteY0" fmla="*/ 0 h 4819650"/>
                <a:gd name="connsiteX1" fmla="*/ 2326943 w 5793968"/>
                <a:gd name="connsiteY1" fmla="*/ 0 h 4819650"/>
                <a:gd name="connsiteX2" fmla="*/ 5793968 w 5793968"/>
                <a:gd name="connsiteY2" fmla="*/ 1880862 h 4819650"/>
                <a:gd name="connsiteX3" fmla="*/ 0 w 5793968"/>
                <a:gd name="connsiteY3" fmla="*/ 4819650 h 4819650"/>
                <a:gd name="connsiteX4" fmla="*/ 0 w 5793968"/>
                <a:gd name="connsiteY4" fmla="*/ 0 h 4819650"/>
                <a:gd name="connsiteX0" fmla="*/ 0 w 5860484"/>
                <a:gd name="connsiteY0" fmla="*/ 0 h 4819650"/>
                <a:gd name="connsiteX1" fmla="*/ 2326943 w 5860484"/>
                <a:gd name="connsiteY1" fmla="*/ 0 h 4819650"/>
                <a:gd name="connsiteX2" fmla="*/ 5860484 w 5860484"/>
                <a:gd name="connsiteY2" fmla="*/ 1864594 h 4819650"/>
                <a:gd name="connsiteX3" fmla="*/ 0 w 5860484"/>
                <a:gd name="connsiteY3" fmla="*/ 4819650 h 4819650"/>
                <a:gd name="connsiteX4" fmla="*/ 0 w 5860484"/>
                <a:gd name="connsiteY4" fmla="*/ 0 h 4819650"/>
                <a:gd name="connsiteX0" fmla="*/ 0 w 5860484"/>
                <a:gd name="connsiteY0" fmla="*/ 0 h 4819650"/>
                <a:gd name="connsiteX1" fmla="*/ 2326943 w 5860484"/>
                <a:gd name="connsiteY1" fmla="*/ 0 h 4819650"/>
                <a:gd name="connsiteX2" fmla="*/ 5860484 w 5860484"/>
                <a:gd name="connsiteY2" fmla="*/ 1848325 h 4819650"/>
                <a:gd name="connsiteX3" fmla="*/ 0 w 5860484"/>
                <a:gd name="connsiteY3" fmla="*/ 4819650 h 4819650"/>
                <a:gd name="connsiteX4" fmla="*/ 0 w 5860484"/>
                <a:gd name="connsiteY4" fmla="*/ 0 h 4819650"/>
                <a:gd name="connsiteX0" fmla="*/ 0 w 5862893"/>
                <a:gd name="connsiteY0" fmla="*/ 0 h 4819650"/>
                <a:gd name="connsiteX1" fmla="*/ 2326943 w 5862893"/>
                <a:gd name="connsiteY1" fmla="*/ 0 h 4819650"/>
                <a:gd name="connsiteX2" fmla="*/ 5860484 w 5862893"/>
                <a:gd name="connsiteY2" fmla="*/ 1848325 h 4819650"/>
                <a:gd name="connsiteX3" fmla="*/ 5862893 w 5862893"/>
                <a:gd name="connsiteY3" fmla="*/ 1838381 h 4819650"/>
                <a:gd name="connsiteX4" fmla="*/ 0 w 5862893"/>
                <a:gd name="connsiteY4" fmla="*/ 4819650 h 4819650"/>
                <a:gd name="connsiteX5" fmla="*/ 0 w 5862893"/>
                <a:gd name="connsiteY5"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0 w 5862894"/>
                <a:gd name="connsiteY5" fmla="*/ 4819650 h 4819650"/>
                <a:gd name="connsiteX6" fmla="*/ 0 w 5862894"/>
                <a:gd name="connsiteY6"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3088234 w 5862894"/>
                <a:gd name="connsiteY5" fmla="*/ 3253772 h 4819650"/>
                <a:gd name="connsiteX6" fmla="*/ 0 w 5862894"/>
                <a:gd name="connsiteY6" fmla="*/ 4819650 h 4819650"/>
                <a:gd name="connsiteX7" fmla="*/ 0 w 5862894"/>
                <a:gd name="connsiteY7"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3088234 w 5862894"/>
                <a:gd name="connsiteY5" fmla="*/ 3253772 h 4819650"/>
                <a:gd name="connsiteX6" fmla="*/ 0 w 5862894"/>
                <a:gd name="connsiteY6" fmla="*/ 4819650 h 4819650"/>
                <a:gd name="connsiteX7" fmla="*/ 0 w 5862894"/>
                <a:gd name="connsiteY7" fmla="*/ 0 h 4819650"/>
                <a:gd name="connsiteX0" fmla="*/ 0 w 5862894"/>
                <a:gd name="connsiteY0" fmla="*/ 0 h 4823717"/>
                <a:gd name="connsiteX1" fmla="*/ 2326943 w 5862894"/>
                <a:gd name="connsiteY1" fmla="*/ 0 h 4823717"/>
                <a:gd name="connsiteX2" fmla="*/ 5860484 w 5862894"/>
                <a:gd name="connsiteY2" fmla="*/ 1848325 h 4823717"/>
                <a:gd name="connsiteX3" fmla="*/ 5862893 w 5862894"/>
                <a:gd name="connsiteY3" fmla="*/ 1838381 h 4823717"/>
                <a:gd name="connsiteX4" fmla="*/ 5862894 w 5862894"/>
                <a:gd name="connsiteY4" fmla="*/ 1838381 h 4823717"/>
                <a:gd name="connsiteX5" fmla="*/ 4142985 w 5862894"/>
                <a:gd name="connsiteY5" fmla="*/ 4823717 h 4823717"/>
                <a:gd name="connsiteX6" fmla="*/ 0 w 5862894"/>
                <a:gd name="connsiteY6" fmla="*/ 4819650 h 4823717"/>
                <a:gd name="connsiteX7" fmla="*/ 0 w 5862894"/>
                <a:gd name="connsiteY7" fmla="*/ 0 h 4823717"/>
                <a:gd name="connsiteX0" fmla="*/ 0 w 5862894"/>
                <a:gd name="connsiteY0" fmla="*/ 0 h 4823717"/>
                <a:gd name="connsiteX1" fmla="*/ 2326943 w 5862894"/>
                <a:gd name="connsiteY1" fmla="*/ 0 h 4823717"/>
                <a:gd name="connsiteX2" fmla="*/ 5860484 w 5862894"/>
                <a:gd name="connsiteY2" fmla="*/ 1848325 h 4823717"/>
                <a:gd name="connsiteX3" fmla="*/ 5862893 w 5862894"/>
                <a:gd name="connsiteY3" fmla="*/ 1838381 h 4823717"/>
                <a:gd name="connsiteX4" fmla="*/ 5862894 w 5862894"/>
                <a:gd name="connsiteY4" fmla="*/ 1838381 h 4823717"/>
                <a:gd name="connsiteX5" fmla="*/ 3781900 w 5862894"/>
                <a:gd name="connsiteY5" fmla="*/ 4823717 h 4823717"/>
                <a:gd name="connsiteX6" fmla="*/ 0 w 5862894"/>
                <a:gd name="connsiteY6" fmla="*/ 4819650 h 4823717"/>
                <a:gd name="connsiteX7" fmla="*/ 0 w 5862894"/>
                <a:gd name="connsiteY7" fmla="*/ 0 h 4823717"/>
                <a:gd name="connsiteX0" fmla="*/ 0 w 5862893"/>
                <a:gd name="connsiteY0" fmla="*/ 0 h 4823717"/>
                <a:gd name="connsiteX1" fmla="*/ 2326943 w 5862893"/>
                <a:gd name="connsiteY1" fmla="*/ 0 h 4823717"/>
                <a:gd name="connsiteX2" fmla="*/ 5860484 w 5862893"/>
                <a:gd name="connsiteY2" fmla="*/ 1848325 h 4823717"/>
                <a:gd name="connsiteX3" fmla="*/ 5862893 w 5862893"/>
                <a:gd name="connsiteY3" fmla="*/ 1838381 h 4823717"/>
                <a:gd name="connsiteX4" fmla="*/ 3781900 w 5862893"/>
                <a:gd name="connsiteY4" fmla="*/ 4823717 h 4823717"/>
                <a:gd name="connsiteX5" fmla="*/ 0 w 5862893"/>
                <a:gd name="connsiteY5" fmla="*/ 4819650 h 4823717"/>
                <a:gd name="connsiteX6" fmla="*/ 0 w 5862893"/>
                <a:gd name="connsiteY6" fmla="*/ 0 h 4823717"/>
                <a:gd name="connsiteX0" fmla="*/ 0 w 5860484"/>
                <a:gd name="connsiteY0" fmla="*/ 0 h 4823717"/>
                <a:gd name="connsiteX1" fmla="*/ 2326943 w 5860484"/>
                <a:gd name="connsiteY1" fmla="*/ 0 h 4823717"/>
                <a:gd name="connsiteX2" fmla="*/ 5860484 w 5860484"/>
                <a:gd name="connsiteY2" fmla="*/ 1848325 h 4823717"/>
                <a:gd name="connsiteX3" fmla="*/ 3781900 w 5860484"/>
                <a:gd name="connsiteY3" fmla="*/ 4823717 h 4823717"/>
                <a:gd name="connsiteX4" fmla="*/ 0 w 5860484"/>
                <a:gd name="connsiteY4" fmla="*/ 4819650 h 4823717"/>
                <a:gd name="connsiteX5" fmla="*/ 0 w 5860484"/>
                <a:gd name="connsiteY5" fmla="*/ 0 h 4823717"/>
                <a:gd name="connsiteX0" fmla="*/ 0 w 5860484"/>
                <a:gd name="connsiteY0" fmla="*/ 0 h 4823717"/>
                <a:gd name="connsiteX1" fmla="*/ 2326943 w 5860484"/>
                <a:gd name="connsiteY1" fmla="*/ 0 h 4823717"/>
                <a:gd name="connsiteX2" fmla="*/ 5860484 w 5860484"/>
                <a:gd name="connsiteY2" fmla="*/ 1848325 h 4823717"/>
                <a:gd name="connsiteX3" fmla="*/ 1662896 w 5860484"/>
                <a:gd name="connsiteY3" fmla="*/ 4823717 h 4823717"/>
                <a:gd name="connsiteX4" fmla="*/ 0 w 5860484"/>
                <a:gd name="connsiteY4" fmla="*/ 4819650 h 4823717"/>
                <a:gd name="connsiteX5" fmla="*/ 0 w 5860484"/>
                <a:gd name="connsiteY5" fmla="*/ 0 h 4823717"/>
                <a:gd name="connsiteX0" fmla="*/ 0 w 5860484"/>
                <a:gd name="connsiteY0" fmla="*/ 16269 h 4839986"/>
                <a:gd name="connsiteX1" fmla="*/ 673551 w 5860484"/>
                <a:gd name="connsiteY1" fmla="*/ 0 h 4839986"/>
                <a:gd name="connsiteX2" fmla="*/ 5860484 w 5860484"/>
                <a:gd name="connsiteY2" fmla="*/ 1864594 h 4839986"/>
                <a:gd name="connsiteX3" fmla="*/ 1662896 w 5860484"/>
                <a:gd name="connsiteY3" fmla="*/ 4839986 h 4839986"/>
                <a:gd name="connsiteX4" fmla="*/ 0 w 5860484"/>
                <a:gd name="connsiteY4" fmla="*/ 4835919 h 4839986"/>
                <a:gd name="connsiteX5" fmla="*/ 0 w 5860484"/>
                <a:gd name="connsiteY5" fmla="*/ 16269 h 4839986"/>
                <a:gd name="connsiteX0" fmla="*/ 0 w 4644196"/>
                <a:gd name="connsiteY0" fmla="*/ 16269 h 4992452"/>
                <a:gd name="connsiteX1" fmla="*/ 673551 w 4644196"/>
                <a:gd name="connsiteY1" fmla="*/ 0 h 4992452"/>
                <a:gd name="connsiteX2" fmla="*/ 4644196 w 4644196"/>
                <a:gd name="connsiteY2" fmla="*/ 2767516 h 4992452"/>
                <a:gd name="connsiteX3" fmla="*/ 1662896 w 4644196"/>
                <a:gd name="connsiteY3" fmla="*/ 4839986 h 4992452"/>
                <a:gd name="connsiteX4" fmla="*/ 0 w 4644196"/>
                <a:gd name="connsiteY4" fmla="*/ 4835919 h 4992452"/>
                <a:gd name="connsiteX5" fmla="*/ 0 w 4644196"/>
                <a:gd name="connsiteY5" fmla="*/ 16269 h 4992452"/>
                <a:gd name="connsiteX0" fmla="*/ 0 w 4644196"/>
                <a:gd name="connsiteY0" fmla="*/ 16269 h 4986434"/>
                <a:gd name="connsiteX1" fmla="*/ 673551 w 4644196"/>
                <a:gd name="connsiteY1" fmla="*/ 0 h 4986434"/>
                <a:gd name="connsiteX2" fmla="*/ 4644196 w 4644196"/>
                <a:gd name="connsiteY2" fmla="*/ 2767516 h 4986434"/>
                <a:gd name="connsiteX3" fmla="*/ 1681900 w 4644196"/>
                <a:gd name="connsiteY3" fmla="*/ 4831852 h 4986434"/>
                <a:gd name="connsiteX4" fmla="*/ 0 w 4644196"/>
                <a:gd name="connsiteY4" fmla="*/ 4835919 h 4986434"/>
                <a:gd name="connsiteX5" fmla="*/ 0 w 4644196"/>
                <a:gd name="connsiteY5" fmla="*/ 16269 h 4986434"/>
                <a:gd name="connsiteX0" fmla="*/ 0 w 4644196"/>
                <a:gd name="connsiteY0" fmla="*/ 16269 h 4842036"/>
                <a:gd name="connsiteX1" fmla="*/ 673551 w 4644196"/>
                <a:gd name="connsiteY1" fmla="*/ 0 h 4842036"/>
                <a:gd name="connsiteX2" fmla="*/ 4644196 w 4644196"/>
                <a:gd name="connsiteY2" fmla="*/ 2767516 h 4842036"/>
                <a:gd name="connsiteX3" fmla="*/ 1681900 w 4644196"/>
                <a:gd name="connsiteY3" fmla="*/ 4831852 h 4842036"/>
                <a:gd name="connsiteX4" fmla="*/ 0 w 4644196"/>
                <a:gd name="connsiteY4" fmla="*/ 4835919 h 4842036"/>
                <a:gd name="connsiteX5" fmla="*/ 0 w 4644196"/>
                <a:gd name="connsiteY5" fmla="*/ 16269 h 4842036"/>
                <a:gd name="connsiteX0" fmla="*/ 0 w 4644196"/>
                <a:gd name="connsiteY0" fmla="*/ 16269 h 4842036"/>
                <a:gd name="connsiteX1" fmla="*/ 673551 w 4644196"/>
                <a:gd name="connsiteY1" fmla="*/ 0 h 4842036"/>
                <a:gd name="connsiteX2" fmla="*/ 4644196 w 4644196"/>
                <a:gd name="connsiteY2" fmla="*/ 2767516 h 4842036"/>
                <a:gd name="connsiteX3" fmla="*/ 1681900 w 4644196"/>
                <a:gd name="connsiteY3" fmla="*/ 4831852 h 4842036"/>
                <a:gd name="connsiteX4" fmla="*/ 0 w 4644196"/>
                <a:gd name="connsiteY4" fmla="*/ 4835919 h 4842036"/>
                <a:gd name="connsiteX5" fmla="*/ 0 w 4644196"/>
                <a:gd name="connsiteY5" fmla="*/ 16269 h 4842036"/>
                <a:gd name="connsiteX0" fmla="*/ 0 w 4644196"/>
                <a:gd name="connsiteY0" fmla="*/ 16269 h 4847901"/>
                <a:gd name="connsiteX1" fmla="*/ 673551 w 4644196"/>
                <a:gd name="connsiteY1" fmla="*/ 0 h 4847901"/>
                <a:gd name="connsiteX2" fmla="*/ 4644196 w 4644196"/>
                <a:gd name="connsiteY2" fmla="*/ 2767516 h 4847901"/>
                <a:gd name="connsiteX3" fmla="*/ 1710407 w 4644196"/>
                <a:gd name="connsiteY3" fmla="*/ 4839987 h 4847901"/>
                <a:gd name="connsiteX4" fmla="*/ 0 w 4644196"/>
                <a:gd name="connsiteY4" fmla="*/ 4835919 h 4847901"/>
                <a:gd name="connsiteX5" fmla="*/ 0 w 4644196"/>
                <a:gd name="connsiteY5" fmla="*/ 16269 h 4847901"/>
                <a:gd name="connsiteX0" fmla="*/ 0 w 4644196"/>
                <a:gd name="connsiteY0" fmla="*/ 0 h 4831632"/>
                <a:gd name="connsiteX1" fmla="*/ 4644196 w 4644196"/>
                <a:gd name="connsiteY1" fmla="*/ 2751247 h 4831632"/>
                <a:gd name="connsiteX2" fmla="*/ 1710407 w 4644196"/>
                <a:gd name="connsiteY2" fmla="*/ 4823718 h 4831632"/>
                <a:gd name="connsiteX3" fmla="*/ 0 w 4644196"/>
                <a:gd name="connsiteY3" fmla="*/ 4819650 h 4831632"/>
                <a:gd name="connsiteX4" fmla="*/ 0 w 4644196"/>
                <a:gd name="connsiteY4" fmla="*/ 0 h 4831632"/>
                <a:gd name="connsiteX0" fmla="*/ 0 w 4159581"/>
                <a:gd name="connsiteY0" fmla="*/ 0 h 4831632"/>
                <a:gd name="connsiteX1" fmla="*/ 4159581 w 4159581"/>
                <a:gd name="connsiteY1" fmla="*/ 3223045 h 4831632"/>
                <a:gd name="connsiteX2" fmla="*/ 1710407 w 4159581"/>
                <a:gd name="connsiteY2" fmla="*/ 4823718 h 4831632"/>
                <a:gd name="connsiteX3" fmla="*/ 0 w 4159581"/>
                <a:gd name="connsiteY3" fmla="*/ 4819650 h 4831632"/>
                <a:gd name="connsiteX4" fmla="*/ 0 w 4159581"/>
                <a:gd name="connsiteY4" fmla="*/ 0 h 4831632"/>
                <a:gd name="connsiteX0" fmla="*/ 0 w 4159581"/>
                <a:gd name="connsiteY0" fmla="*/ 0 h 4819650"/>
                <a:gd name="connsiteX1" fmla="*/ 4159581 w 4159581"/>
                <a:gd name="connsiteY1" fmla="*/ 3223045 h 4819650"/>
                <a:gd name="connsiteX2" fmla="*/ 0 w 4159581"/>
                <a:gd name="connsiteY2" fmla="*/ 4819650 h 4819650"/>
                <a:gd name="connsiteX3" fmla="*/ 0 w 4159581"/>
                <a:gd name="connsiteY3" fmla="*/ 0 h 4819650"/>
                <a:gd name="connsiteX0" fmla="*/ 0 w 2363655"/>
                <a:gd name="connsiteY0" fmla="*/ 0 h 4819650"/>
                <a:gd name="connsiteX1" fmla="*/ 2363655 w 2363655"/>
                <a:gd name="connsiteY1" fmla="*/ 3890068 h 4819650"/>
                <a:gd name="connsiteX2" fmla="*/ 0 w 2363655"/>
                <a:gd name="connsiteY2" fmla="*/ 4819650 h 4819650"/>
                <a:gd name="connsiteX3" fmla="*/ 0 w 2363655"/>
                <a:gd name="connsiteY3" fmla="*/ 0 h 4819650"/>
                <a:gd name="connsiteX0" fmla="*/ 0 w 1822026"/>
                <a:gd name="connsiteY0" fmla="*/ 0 h 4819650"/>
                <a:gd name="connsiteX1" fmla="*/ 1822026 w 1822026"/>
                <a:gd name="connsiteY1" fmla="*/ 4109698 h 4819650"/>
                <a:gd name="connsiteX2" fmla="*/ 0 w 1822026"/>
                <a:gd name="connsiteY2" fmla="*/ 4819650 h 4819650"/>
                <a:gd name="connsiteX3" fmla="*/ 0 w 1822026"/>
                <a:gd name="connsiteY3" fmla="*/ 0 h 4819650"/>
              </a:gdLst>
              <a:ahLst/>
              <a:cxnLst>
                <a:cxn ang="0">
                  <a:pos x="connsiteX0" y="connsiteY0"/>
                </a:cxn>
                <a:cxn ang="0">
                  <a:pos x="connsiteX1" y="connsiteY1"/>
                </a:cxn>
                <a:cxn ang="0">
                  <a:pos x="connsiteX2" y="connsiteY2"/>
                </a:cxn>
                <a:cxn ang="0">
                  <a:pos x="connsiteX3" y="connsiteY3"/>
                </a:cxn>
              </a:cxnLst>
              <a:rect l="l" t="t" r="r" b="b"/>
              <a:pathLst>
                <a:path w="1822026" h="4819650">
                  <a:moveTo>
                    <a:pt x="0" y="0"/>
                  </a:moveTo>
                  <a:lnTo>
                    <a:pt x="1822026" y="4109698"/>
                  </a:lnTo>
                  <a:lnTo>
                    <a:pt x="0" y="4819650"/>
                  </a:lnTo>
                  <a:lnTo>
                    <a:pt x="0" y="0"/>
                  </a:lnTo>
                  <a:close/>
                </a:path>
              </a:pathLst>
            </a:custGeom>
            <a:gradFill>
              <a:gsLst>
                <a:gs pos="45000">
                  <a:srgbClr val="F48420"/>
                </a:gs>
                <a:gs pos="76000">
                  <a:srgbClr val="DB5119"/>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13" name="Picture 12"/>
          <p:cNvPicPr>
            <a:picLocks noChangeAspect="1"/>
          </p:cNvPicPr>
          <p:nvPr userDrawn="1"/>
        </p:nvPicPr>
        <p:blipFill rotWithShape="1">
          <a:blip r:embed="rId4" cstate="email">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34346" y="3473024"/>
            <a:ext cx="3674054" cy="3332892"/>
          </a:xfrm>
          <a:prstGeom prst="rect">
            <a:avLst/>
          </a:prstGeom>
        </p:spPr>
      </p:pic>
      <p:sp>
        <p:nvSpPr>
          <p:cNvPr id="14" name="Oval 13"/>
          <p:cNvSpPr/>
          <p:nvPr userDrawn="1"/>
        </p:nvSpPr>
        <p:spPr>
          <a:xfrm>
            <a:off x="1044868" y="3738214"/>
            <a:ext cx="2395886" cy="2395886"/>
          </a:xfrm>
          <a:prstGeom prst="ellipse">
            <a:avLst/>
          </a:prstGeom>
          <a:gradFill flip="none" rotWithShape="1">
            <a:gsLst>
              <a:gs pos="0">
                <a:srgbClr val="E57725">
                  <a:alpha val="16000"/>
                </a:srgbClr>
              </a:gs>
              <a:gs pos="51000">
                <a:srgbClr val="E57725">
                  <a:alpha val="0"/>
                  <a:lumMod val="0"/>
                  <a:lumOff val="100000"/>
                </a:srgbClr>
              </a:gs>
            </a:gsLst>
            <a:lin ang="8100000" scaled="1"/>
            <a:tileRect/>
          </a:gradFill>
          <a:ln>
            <a:gradFill flip="none" rotWithShape="1">
              <a:gsLst>
                <a:gs pos="39000">
                  <a:schemeClr val="accent1">
                    <a:lumMod val="5000"/>
                    <a:lumOff val="95000"/>
                    <a:alpha val="54000"/>
                  </a:schemeClr>
                </a:gs>
                <a:gs pos="100000">
                  <a:srgbClr val="E57725">
                    <a:alpha val="0"/>
                  </a:srgb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userDrawn="1"/>
        </p:nvSpPr>
        <p:spPr>
          <a:xfrm>
            <a:off x="613093" y="906134"/>
            <a:ext cx="6771569" cy="332270"/>
          </a:xfrm>
          <a:prstGeom prst="rect">
            <a:avLst/>
          </a:prstGeom>
          <a:noFill/>
        </p:spPr>
        <p:txBody>
          <a:bodyPr wrap="square" rtlCol="0">
            <a:spAutoFit/>
          </a:bodyPr>
          <a:lstStyle/>
          <a:p>
            <a:pPr algn="l"/>
            <a:r>
              <a:rPr lang="en-IN" sz="1559" dirty="0">
                <a:solidFill>
                  <a:prstClr val="black"/>
                </a:solidFill>
                <a:latin typeface="Helvetica LT Std Cond Light" panose="020B0406020202030204" pitchFamily="34" charset="0"/>
              </a:rPr>
              <a:t>Copyright Manipal Global Education Services Pvt. Ltd. All Rights Reserved.</a:t>
            </a:r>
          </a:p>
        </p:txBody>
      </p:sp>
      <p:sp>
        <p:nvSpPr>
          <p:cNvPr id="20" name="Rectangle 19"/>
          <p:cNvSpPr/>
          <p:nvPr userDrawn="1"/>
        </p:nvSpPr>
        <p:spPr>
          <a:xfrm>
            <a:off x="-175296" y="1412349"/>
            <a:ext cx="9127865" cy="1771447"/>
          </a:xfrm>
          <a:prstGeom prst="rect">
            <a:avLst/>
          </a:prstGeom>
        </p:spPr>
        <p:txBody>
          <a:bodyPr wrap="square">
            <a:spAutoFit/>
          </a:bodyPr>
          <a:lstStyle/>
          <a:p>
            <a:pPr marL="791759" algn="l">
              <a:lnSpc>
                <a:spcPct val="150000"/>
              </a:lnSpc>
            </a:pPr>
            <a:r>
              <a:rPr lang="en-US" sz="1039" i="1" dirty="0">
                <a:solidFill>
                  <a:prstClr val="black"/>
                </a:solidFill>
                <a:latin typeface="Helvetica LT Std Cond Light" panose="020B0406020202030204" pitchFamily="34" charset="0"/>
                <a:cs typeface="Arial" panose="020B0604020202020204" pitchFamily="34" charset="0"/>
              </a:rPr>
              <a:t>All product and company names used or referred to in this work are trademarks or registered trademarks of their respective holders. </a:t>
            </a:r>
            <a:endParaRPr lang="en-US" sz="1039" i="1" dirty="0" smtClean="0">
              <a:solidFill>
                <a:prstClr val="black"/>
              </a:solidFill>
              <a:latin typeface="Helvetica LT Std Cond Light" panose="020B0406020202030204" pitchFamily="34" charset="0"/>
              <a:cs typeface="Arial" panose="020B0604020202020204" pitchFamily="34" charset="0"/>
            </a:endParaRPr>
          </a:p>
          <a:p>
            <a:pPr marL="791759" algn="l">
              <a:lnSpc>
                <a:spcPct val="150000"/>
              </a:lnSpc>
            </a:pPr>
            <a:r>
              <a:rPr lang="en-US" sz="1039" i="1" dirty="0" smtClean="0">
                <a:solidFill>
                  <a:prstClr val="black"/>
                </a:solidFill>
                <a:latin typeface="Helvetica LT Std Cond Light" panose="020B0406020202030204" pitchFamily="34" charset="0"/>
                <a:cs typeface="Arial" panose="020B0604020202020204" pitchFamily="34" charset="0"/>
              </a:rPr>
              <a:t>Use </a:t>
            </a:r>
            <a:r>
              <a:rPr lang="en-US" sz="1039" i="1" dirty="0">
                <a:solidFill>
                  <a:prstClr val="black"/>
                </a:solidFill>
                <a:latin typeface="Helvetica LT Std Cond Light" panose="020B0406020202030204" pitchFamily="34" charset="0"/>
                <a:cs typeface="Arial" panose="020B0604020202020204" pitchFamily="34" charset="0"/>
              </a:rPr>
              <a:t>of them in this work does not imply any affiliation with or endorsement by them.</a:t>
            </a:r>
          </a:p>
          <a:p>
            <a:pPr marL="791759" algn="l">
              <a:lnSpc>
                <a:spcPct val="150000"/>
              </a:lnSpc>
            </a:pPr>
            <a:r>
              <a:rPr lang="en-US" sz="1039" i="1" dirty="0" smtClean="0">
                <a:solidFill>
                  <a:prstClr val="black"/>
                </a:solidFill>
                <a:latin typeface="Helvetica LT Std Cond Light" panose="020B0406020202030204" pitchFamily="34" charset="0"/>
                <a:ea typeface="Times New Roman" panose="02020603050405020304" pitchFamily="18" charset="0"/>
                <a:cs typeface="Times New Roman" panose="02020603050405020304" pitchFamily="18" charset="0"/>
              </a:rPr>
              <a:t>This </a:t>
            </a:r>
            <a:r>
              <a:rPr lang="en-US" sz="1039" i="1" dirty="0">
                <a:solidFill>
                  <a:prstClr val="black"/>
                </a:solidFill>
                <a:latin typeface="Helvetica LT Std Cond Light" panose="020B0406020202030204" pitchFamily="34" charset="0"/>
                <a:ea typeface="Times New Roman" panose="02020603050405020304" pitchFamily="18" charset="0"/>
                <a:cs typeface="Times New Roman" panose="02020603050405020304" pitchFamily="18" charset="0"/>
              </a:rPr>
              <a:t>work contains a variety of copyrighted material. Some of this is the intellectual property of Manipal Global Education, some material is owned by others which is clearly indicated, and other material may be in the public domain. Except for material which is unambiguously and unarguably in the public domain, permission is not given for any commercial use or sale of this work or any portion or component hereof. No part of this work (except as legally allowed for private use and study) may be reproduced, adapted, or further disseminated without the express and written permission of Manipal Global Education or the legal holder of copyright, as the case may be</a:t>
            </a:r>
            <a:r>
              <a:rPr lang="en-US" sz="1039" i="1" dirty="0" smtClean="0">
                <a:solidFill>
                  <a:prstClr val="black"/>
                </a:solidFill>
                <a:latin typeface="Helvetica LT Std Cond Light" panose="020B0406020202030204" pitchFamily="34" charset="0"/>
                <a:ea typeface="Times New Roman" panose="02020603050405020304" pitchFamily="18" charset="0"/>
                <a:cs typeface="Times New Roman" panose="02020603050405020304" pitchFamily="18" charset="0"/>
              </a:rPr>
              <a:t>.</a:t>
            </a:r>
            <a:endParaRPr lang="en-IN" sz="1039" dirty="0">
              <a:solidFill>
                <a:prstClr val="black"/>
              </a:solidFill>
              <a:latin typeface="Helvetica LT Std Cond Light" panose="020B0406020202030204" pitchFamily="34" charset="0"/>
              <a:ea typeface="Times New Roman" panose="02020603050405020304" pitchFamily="18" charset="0"/>
              <a:cs typeface="Times New Roman" panose="02020603050405020304" pitchFamily="18" charset="0"/>
            </a:endParaRPr>
          </a:p>
        </p:txBody>
      </p:sp>
      <p:pic>
        <p:nvPicPr>
          <p:cNvPr id="21" name="Picture 20"/>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5237137" y="3506233"/>
            <a:ext cx="3310960" cy="3455220"/>
          </a:xfrm>
          <a:prstGeom prst="rect">
            <a:avLst/>
          </a:prstGeom>
        </p:spPr>
      </p:pic>
      <p:pic>
        <p:nvPicPr>
          <p:cNvPr id="16" name="Picture 1" descr="image002"/>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623604" y="112713"/>
            <a:ext cx="24669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752929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2E0BA0-CB3A-7549-A0BA-9675C268EFD9}" type="slidenum">
              <a:rPr lang="en-US" smtClean="0"/>
              <a:t>‹#›</a:t>
            </a:fld>
            <a:endParaRPr lang="en-US"/>
          </a:p>
        </p:txBody>
      </p:sp>
      <p:grpSp>
        <p:nvGrpSpPr>
          <p:cNvPr id="5" name="Group 4"/>
          <p:cNvGrpSpPr/>
          <p:nvPr userDrawn="1"/>
        </p:nvGrpSpPr>
        <p:grpSpPr>
          <a:xfrm>
            <a:off x="0" y="0"/>
            <a:ext cx="2683565" cy="6858000"/>
            <a:chOff x="0" y="0"/>
            <a:chExt cx="2683565" cy="6858000"/>
          </a:xfrm>
        </p:grpSpPr>
        <p:sp>
          <p:nvSpPr>
            <p:cNvPr id="6" name="Rectangle 5"/>
            <p:cNvSpPr/>
            <p:nvPr/>
          </p:nvSpPr>
          <p:spPr>
            <a:xfrm rot="10800000" flipH="1">
              <a:off x="1" y="0"/>
              <a:ext cx="2683564" cy="6858000"/>
            </a:xfrm>
            <a:custGeom>
              <a:avLst/>
              <a:gdLst>
                <a:gd name="connsiteX0" fmla="*/ 0 w 2286000"/>
                <a:gd name="connsiteY0" fmla="*/ 0 h 4819650"/>
                <a:gd name="connsiteX1" fmla="*/ 2286000 w 2286000"/>
                <a:gd name="connsiteY1" fmla="*/ 0 h 4819650"/>
                <a:gd name="connsiteX2" fmla="*/ 2286000 w 2286000"/>
                <a:gd name="connsiteY2" fmla="*/ 4819650 h 4819650"/>
                <a:gd name="connsiteX3" fmla="*/ 0 w 2286000"/>
                <a:gd name="connsiteY3" fmla="*/ 4819650 h 4819650"/>
                <a:gd name="connsiteX4" fmla="*/ 0 w 2286000"/>
                <a:gd name="connsiteY4" fmla="*/ 0 h 4819650"/>
                <a:gd name="connsiteX0" fmla="*/ 0 w 4324350"/>
                <a:gd name="connsiteY0" fmla="*/ 0 h 4819650"/>
                <a:gd name="connsiteX1" fmla="*/ 2286000 w 4324350"/>
                <a:gd name="connsiteY1" fmla="*/ 0 h 4819650"/>
                <a:gd name="connsiteX2" fmla="*/ 4324350 w 4324350"/>
                <a:gd name="connsiteY2" fmla="*/ 2533650 h 4819650"/>
                <a:gd name="connsiteX3" fmla="*/ 0 w 4324350"/>
                <a:gd name="connsiteY3" fmla="*/ 4819650 h 4819650"/>
                <a:gd name="connsiteX4" fmla="*/ 0 w 4324350"/>
                <a:gd name="connsiteY4" fmla="*/ 0 h 4819650"/>
                <a:gd name="connsiteX0" fmla="*/ 0 w 4324350"/>
                <a:gd name="connsiteY0" fmla="*/ 0 h 4819650"/>
                <a:gd name="connsiteX1" fmla="*/ 2326943 w 4324350"/>
                <a:gd name="connsiteY1" fmla="*/ 0 h 4819650"/>
                <a:gd name="connsiteX2" fmla="*/ 4324350 w 4324350"/>
                <a:gd name="connsiteY2" fmla="*/ 2533650 h 4819650"/>
                <a:gd name="connsiteX3" fmla="*/ 0 w 4324350"/>
                <a:gd name="connsiteY3" fmla="*/ 4819650 h 4819650"/>
                <a:gd name="connsiteX4" fmla="*/ 0 w 4324350"/>
                <a:gd name="connsiteY4" fmla="*/ 0 h 4819650"/>
                <a:gd name="connsiteX0" fmla="*/ 0 w 4190355"/>
                <a:gd name="connsiteY0" fmla="*/ 0 h 4819650"/>
                <a:gd name="connsiteX1" fmla="*/ 2326943 w 4190355"/>
                <a:gd name="connsiteY1" fmla="*/ 0 h 4819650"/>
                <a:gd name="connsiteX2" fmla="*/ 4190355 w 4190355"/>
                <a:gd name="connsiteY2" fmla="*/ 1292391 h 4819650"/>
                <a:gd name="connsiteX3" fmla="*/ 0 w 4190355"/>
                <a:gd name="connsiteY3" fmla="*/ 4819650 h 4819650"/>
                <a:gd name="connsiteX4" fmla="*/ 0 w 4190355"/>
                <a:gd name="connsiteY4" fmla="*/ 0 h 4819650"/>
                <a:gd name="connsiteX0" fmla="*/ 0 w 3674964"/>
                <a:gd name="connsiteY0" fmla="*/ 0 h 4819650"/>
                <a:gd name="connsiteX1" fmla="*/ 2326943 w 3674964"/>
                <a:gd name="connsiteY1" fmla="*/ 0 h 4819650"/>
                <a:gd name="connsiteX2" fmla="*/ 3674964 w 3674964"/>
                <a:gd name="connsiteY2" fmla="*/ 400396 h 4819650"/>
                <a:gd name="connsiteX3" fmla="*/ 0 w 3674964"/>
                <a:gd name="connsiteY3" fmla="*/ 4819650 h 4819650"/>
                <a:gd name="connsiteX4" fmla="*/ 0 w 3674964"/>
                <a:gd name="connsiteY4" fmla="*/ 0 h 4819650"/>
                <a:gd name="connsiteX0" fmla="*/ 0 w 5736954"/>
                <a:gd name="connsiteY0" fmla="*/ 0 h 4819650"/>
                <a:gd name="connsiteX1" fmla="*/ 2326943 w 5736954"/>
                <a:gd name="connsiteY1" fmla="*/ 0 h 4819650"/>
                <a:gd name="connsiteX2" fmla="*/ 5736954 w 5736954"/>
                <a:gd name="connsiteY2" fmla="*/ 1913400 h 4819650"/>
                <a:gd name="connsiteX3" fmla="*/ 0 w 5736954"/>
                <a:gd name="connsiteY3" fmla="*/ 4819650 h 4819650"/>
                <a:gd name="connsiteX4" fmla="*/ 0 w 5736954"/>
                <a:gd name="connsiteY4" fmla="*/ 0 h 4819650"/>
                <a:gd name="connsiteX0" fmla="*/ 0 w 5793968"/>
                <a:gd name="connsiteY0" fmla="*/ 0 h 4819650"/>
                <a:gd name="connsiteX1" fmla="*/ 2326943 w 5793968"/>
                <a:gd name="connsiteY1" fmla="*/ 0 h 4819650"/>
                <a:gd name="connsiteX2" fmla="*/ 5793968 w 5793968"/>
                <a:gd name="connsiteY2" fmla="*/ 1880862 h 4819650"/>
                <a:gd name="connsiteX3" fmla="*/ 0 w 5793968"/>
                <a:gd name="connsiteY3" fmla="*/ 4819650 h 4819650"/>
                <a:gd name="connsiteX4" fmla="*/ 0 w 5793968"/>
                <a:gd name="connsiteY4" fmla="*/ 0 h 4819650"/>
                <a:gd name="connsiteX0" fmla="*/ 0 w 5860484"/>
                <a:gd name="connsiteY0" fmla="*/ 0 h 4819650"/>
                <a:gd name="connsiteX1" fmla="*/ 2326943 w 5860484"/>
                <a:gd name="connsiteY1" fmla="*/ 0 h 4819650"/>
                <a:gd name="connsiteX2" fmla="*/ 5860484 w 5860484"/>
                <a:gd name="connsiteY2" fmla="*/ 1864594 h 4819650"/>
                <a:gd name="connsiteX3" fmla="*/ 0 w 5860484"/>
                <a:gd name="connsiteY3" fmla="*/ 4819650 h 4819650"/>
                <a:gd name="connsiteX4" fmla="*/ 0 w 5860484"/>
                <a:gd name="connsiteY4" fmla="*/ 0 h 4819650"/>
                <a:gd name="connsiteX0" fmla="*/ 0 w 5860484"/>
                <a:gd name="connsiteY0" fmla="*/ 0 h 4819650"/>
                <a:gd name="connsiteX1" fmla="*/ 2326943 w 5860484"/>
                <a:gd name="connsiteY1" fmla="*/ 0 h 4819650"/>
                <a:gd name="connsiteX2" fmla="*/ 5860484 w 5860484"/>
                <a:gd name="connsiteY2" fmla="*/ 1848325 h 4819650"/>
                <a:gd name="connsiteX3" fmla="*/ 0 w 5860484"/>
                <a:gd name="connsiteY3" fmla="*/ 4819650 h 4819650"/>
                <a:gd name="connsiteX4" fmla="*/ 0 w 5860484"/>
                <a:gd name="connsiteY4" fmla="*/ 0 h 4819650"/>
                <a:gd name="connsiteX0" fmla="*/ 0 w 5862893"/>
                <a:gd name="connsiteY0" fmla="*/ 0 h 4819650"/>
                <a:gd name="connsiteX1" fmla="*/ 2326943 w 5862893"/>
                <a:gd name="connsiteY1" fmla="*/ 0 h 4819650"/>
                <a:gd name="connsiteX2" fmla="*/ 5860484 w 5862893"/>
                <a:gd name="connsiteY2" fmla="*/ 1848325 h 4819650"/>
                <a:gd name="connsiteX3" fmla="*/ 5862893 w 5862893"/>
                <a:gd name="connsiteY3" fmla="*/ 1838381 h 4819650"/>
                <a:gd name="connsiteX4" fmla="*/ 0 w 5862893"/>
                <a:gd name="connsiteY4" fmla="*/ 4819650 h 4819650"/>
                <a:gd name="connsiteX5" fmla="*/ 0 w 5862893"/>
                <a:gd name="connsiteY5"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0 w 5862894"/>
                <a:gd name="connsiteY5" fmla="*/ 4819650 h 4819650"/>
                <a:gd name="connsiteX6" fmla="*/ 0 w 5862894"/>
                <a:gd name="connsiteY6"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3088234 w 5862894"/>
                <a:gd name="connsiteY5" fmla="*/ 3253772 h 4819650"/>
                <a:gd name="connsiteX6" fmla="*/ 0 w 5862894"/>
                <a:gd name="connsiteY6" fmla="*/ 4819650 h 4819650"/>
                <a:gd name="connsiteX7" fmla="*/ 0 w 5862894"/>
                <a:gd name="connsiteY7"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3088234 w 5862894"/>
                <a:gd name="connsiteY5" fmla="*/ 3253772 h 4819650"/>
                <a:gd name="connsiteX6" fmla="*/ 0 w 5862894"/>
                <a:gd name="connsiteY6" fmla="*/ 4819650 h 4819650"/>
                <a:gd name="connsiteX7" fmla="*/ 0 w 5862894"/>
                <a:gd name="connsiteY7" fmla="*/ 0 h 4819650"/>
                <a:gd name="connsiteX0" fmla="*/ 0 w 5862894"/>
                <a:gd name="connsiteY0" fmla="*/ 0 h 4823717"/>
                <a:gd name="connsiteX1" fmla="*/ 2326943 w 5862894"/>
                <a:gd name="connsiteY1" fmla="*/ 0 h 4823717"/>
                <a:gd name="connsiteX2" fmla="*/ 5860484 w 5862894"/>
                <a:gd name="connsiteY2" fmla="*/ 1848325 h 4823717"/>
                <a:gd name="connsiteX3" fmla="*/ 5862893 w 5862894"/>
                <a:gd name="connsiteY3" fmla="*/ 1838381 h 4823717"/>
                <a:gd name="connsiteX4" fmla="*/ 5862894 w 5862894"/>
                <a:gd name="connsiteY4" fmla="*/ 1838381 h 4823717"/>
                <a:gd name="connsiteX5" fmla="*/ 4142985 w 5862894"/>
                <a:gd name="connsiteY5" fmla="*/ 4823717 h 4823717"/>
                <a:gd name="connsiteX6" fmla="*/ 0 w 5862894"/>
                <a:gd name="connsiteY6" fmla="*/ 4819650 h 4823717"/>
                <a:gd name="connsiteX7" fmla="*/ 0 w 5862894"/>
                <a:gd name="connsiteY7" fmla="*/ 0 h 4823717"/>
                <a:gd name="connsiteX0" fmla="*/ 0 w 5862894"/>
                <a:gd name="connsiteY0" fmla="*/ 0 h 4823717"/>
                <a:gd name="connsiteX1" fmla="*/ 2326943 w 5862894"/>
                <a:gd name="connsiteY1" fmla="*/ 0 h 4823717"/>
                <a:gd name="connsiteX2" fmla="*/ 5860484 w 5862894"/>
                <a:gd name="connsiteY2" fmla="*/ 1848325 h 4823717"/>
                <a:gd name="connsiteX3" fmla="*/ 5862893 w 5862894"/>
                <a:gd name="connsiteY3" fmla="*/ 1838381 h 4823717"/>
                <a:gd name="connsiteX4" fmla="*/ 5862894 w 5862894"/>
                <a:gd name="connsiteY4" fmla="*/ 1838381 h 4823717"/>
                <a:gd name="connsiteX5" fmla="*/ 3781900 w 5862894"/>
                <a:gd name="connsiteY5" fmla="*/ 4823717 h 4823717"/>
                <a:gd name="connsiteX6" fmla="*/ 0 w 5862894"/>
                <a:gd name="connsiteY6" fmla="*/ 4819650 h 4823717"/>
                <a:gd name="connsiteX7" fmla="*/ 0 w 5862894"/>
                <a:gd name="connsiteY7" fmla="*/ 0 h 4823717"/>
                <a:gd name="connsiteX0" fmla="*/ 0 w 5862893"/>
                <a:gd name="connsiteY0" fmla="*/ 0 h 4823717"/>
                <a:gd name="connsiteX1" fmla="*/ 2326943 w 5862893"/>
                <a:gd name="connsiteY1" fmla="*/ 0 h 4823717"/>
                <a:gd name="connsiteX2" fmla="*/ 5860484 w 5862893"/>
                <a:gd name="connsiteY2" fmla="*/ 1848325 h 4823717"/>
                <a:gd name="connsiteX3" fmla="*/ 5862893 w 5862893"/>
                <a:gd name="connsiteY3" fmla="*/ 1838381 h 4823717"/>
                <a:gd name="connsiteX4" fmla="*/ 3781900 w 5862893"/>
                <a:gd name="connsiteY4" fmla="*/ 4823717 h 4823717"/>
                <a:gd name="connsiteX5" fmla="*/ 0 w 5862893"/>
                <a:gd name="connsiteY5" fmla="*/ 4819650 h 4823717"/>
                <a:gd name="connsiteX6" fmla="*/ 0 w 5862893"/>
                <a:gd name="connsiteY6" fmla="*/ 0 h 4823717"/>
                <a:gd name="connsiteX0" fmla="*/ 0 w 5860484"/>
                <a:gd name="connsiteY0" fmla="*/ 0 h 4823717"/>
                <a:gd name="connsiteX1" fmla="*/ 2326943 w 5860484"/>
                <a:gd name="connsiteY1" fmla="*/ 0 h 4823717"/>
                <a:gd name="connsiteX2" fmla="*/ 5860484 w 5860484"/>
                <a:gd name="connsiteY2" fmla="*/ 1848325 h 4823717"/>
                <a:gd name="connsiteX3" fmla="*/ 3781900 w 5860484"/>
                <a:gd name="connsiteY3" fmla="*/ 4823717 h 4823717"/>
                <a:gd name="connsiteX4" fmla="*/ 0 w 5860484"/>
                <a:gd name="connsiteY4" fmla="*/ 4819650 h 4823717"/>
                <a:gd name="connsiteX5" fmla="*/ 0 w 5860484"/>
                <a:gd name="connsiteY5" fmla="*/ 0 h 4823717"/>
                <a:gd name="connsiteX0" fmla="*/ 0 w 5860484"/>
                <a:gd name="connsiteY0" fmla="*/ 0 h 4823717"/>
                <a:gd name="connsiteX1" fmla="*/ 2326943 w 5860484"/>
                <a:gd name="connsiteY1" fmla="*/ 0 h 4823717"/>
                <a:gd name="connsiteX2" fmla="*/ 5860484 w 5860484"/>
                <a:gd name="connsiteY2" fmla="*/ 1848325 h 4823717"/>
                <a:gd name="connsiteX3" fmla="*/ 1662896 w 5860484"/>
                <a:gd name="connsiteY3" fmla="*/ 4823717 h 4823717"/>
                <a:gd name="connsiteX4" fmla="*/ 0 w 5860484"/>
                <a:gd name="connsiteY4" fmla="*/ 4819650 h 4823717"/>
                <a:gd name="connsiteX5" fmla="*/ 0 w 5860484"/>
                <a:gd name="connsiteY5" fmla="*/ 0 h 4823717"/>
                <a:gd name="connsiteX0" fmla="*/ 0 w 5860484"/>
                <a:gd name="connsiteY0" fmla="*/ 16269 h 4839986"/>
                <a:gd name="connsiteX1" fmla="*/ 673551 w 5860484"/>
                <a:gd name="connsiteY1" fmla="*/ 0 h 4839986"/>
                <a:gd name="connsiteX2" fmla="*/ 5860484 w 5860484"/>
                <a:gd name="connsiteY2" fmla="*/ 1864594 h 4839986"/>
                <a:gd name="connsiteX3" fmla="*/ 1662896 w 5860484"/>
                <a:gd name="connsiteY3" fmla="*/ 4839986 h 4839986"/>
                <a:gd name="connsiteX4" fmla="*/ 0 w 5860484"/>
                <a:gd name="connsiteY4" fmla="*/ 4835919 h 4839986"/>
                <a:gd name="connsiteX5" fmla="*/ 0 w 5860484"/>
                <a:gd name="connsiteY5" fmla="*/ 16269 h 4839986"/>
                <a:gd name="connsiteX0" fmla="*/ 0 w 4644196"/>
                <a:gd name="connsiteY0" fmla="*/ 16269 h 4992452"/>
                <a:gd name="connsiteX1" fmla="*/ 673551 w 4644196"/>
                <a:gd name="connsiteY1" fmla="*/ 0 h 4992452"/>
                <a:gd name="connsiteX2" fmla="*/ 4644196 w 4644196"/>
                <a:gd name="connsiteY2" fmla="*/ 2767516 h 4992452"/>
                <a:gd name="connsiteX3" fmla="*/ 1662896 w 4644196"/>
                <a:gd name="connsiteY3" fmla="*/ 4839986 h 4992452"/>
                <a:gd name="connsiteX4" fmla="*/ 0 w 4644196"/>
                <a:gd name="connsiteY4" fmla="*/ 4835919 h 4992452"/>
                <a:gd name="connsiteX5" fmla="*/ 0 w 4644196"/>
                <a:gd name="connsiteY5" fmla="*/ 16269 h 4992452"/>
                <a:gd name="connsiteX0" fmla="*/ 0 w 4644196"/>
                <a:gd name="connsiteY0" fmla="*/ 16269 h 4986434"/>
                <a:gd name="connsiteX1" fmla="*/ 673551 w 4644196"/>
                <a:gd name="connsiteY1" fmla="*/ 0 h 4986434"/>
                <a:gd name="connsiteX2" fmla="*/ 4644196 w 4644196"/>
                <a:gd name="connsiteY2" fmla="*/ 2767516 h 4986434"/>
                <a:gd name="connsiteX3" fmla="*/ 1681900 w 4644196"/>
                <a:gd name="connsiteY3" fmla="*/ 4831852 h 4986434"/>
                <a:gd name="connsiteX4" fmla="*/ 0 w 4644196"/>
                <a:gd name="connsiteY4" fmla="*/ 4835919 h 4986434"/>
                <a:gd name="connsiteX5" fmla="*/ 0 w 4644196"/>
                <a:gd name="connsiteY5" fmla="*/ 16269 h 4986434"/>
                <a:gd name="connsiteX0" fmla="*/ 0 w 4644196"/>
                <a:gd name="connsiteY0" fmla="*/ 16269 h 4842036"/>
                <a:gd name="connsiteX1" fmla="*/ 673551 w 4644196"/>
                <a:gd name="connsiteY1" fmla="*/ 0 h 4842036"/>
                <a:gd name="connsiteX2" fmla="*/ 4644196 w 4644196"/>
                <a:gd name="connsiteY2" fmla="*/ 2767516 h 4842036"/>
                <a:gd name="connsiteX3" fmla="*/ 1681900 w 4644196"/>
                <a:gd name="connsiteY3" fmla="*/ 4831852 h 4842036"/>
                <a:gd name="connsiteX4" fmla="*/ 0 w 4644196"/>
                <a:gd name="connsiteY4" fmla="*/ 4835919 h 4842036"/>
                <a:gd name="connsiteX5" fmla="*/ 0 w 4644196"/>
                <a:gd name="connsiteY5" fmla="*/ 16269 h 4842036"/>
                <a:gd name="connsiteX0" fmla="*/ 0 w 4644196"/>
                <a:gd name="connsiteY0" fmla="*/ 16269 h 4842036"/>
                <a:gd name="connsiteX1" fmla="*/ 673551 w 4644196"/>
                <a:gd name="connsiteY1" fmla="*/ 0 h 4842036"/>
                <a:gd name="connsiteX2" fmla="*/ 4644196 w 4644196"/>
                <a:gd name="connsiteY2" fmla="*/ 2767516 h 4842036"/>
                <a:gd name="connsiteX3" fmla="*/ 1681900 w 4644196"/>
                <a:gd name="connsiteY3" fmla="*/ 4831852 h 4842036"/>
                <a:gd name="connsiteX4" fmla="*/ 0 w 4644196"/>
                <a:gd name="connsiteY4" fmla="*/ 4835919 h 4842036"/>
                <a:gd name="connsiteX5" fmla="*/ 0 w 4644196"/>
                <a:gd name="connsiteY5" fmla="*/ 16269 h 4842036"/>
                <a:gd name="connsiteX0" fmla="*/ 0 w 4644196"/>
                <a:gd name="connsiteY0" fmla="*/ 16269 h 4847901"/>
                <a:gd name="connsiteX1" fmla="*/ 673551 w 4644196"/>
                <a:gd name="connsiteY1" fmla="*/ 0 h 4847901"/>
                <a:gd name="connsiteX2" fmla="*/ 4644196 w 4644196"/>
                <a:gd name="connsiteY2" fmla="*/ 2767516 h 4847901"/>
                <a:gd name="connsiteX3" fmla="*/ 1710407 w 4644196"/>
                <a:gd name="connsiteY3" fmla="*/ 4839987 h 4847901"/>
                <a:gd name="connsiteX4" fmla="*/ 0 w 4644196"/>
                <a:gd name="connsiteY4" fmla="*/ 4835919 h 4847901"/>
                <a:gd name="connsiteX5" fmla="*/ 0 w 4644196"/>
                <a:gd name="connsiteY5" fmla="*/ 16269 h 4847901"/>
                <a:gd name="connsiteX0" fmla="*/ 0 w 4644196"/>
                <a:gd name="connsiteY0" fmla="*/ 0 h 4831632"/>
                <a:gd name="connsiteX1" fmla="*/ 4644196 w 4644196"/>
                <a:gd name="connsiteY1" fmla="*/ 2751247 h 4831632"/>
                <a:gd name="connsiteX2" fmla="*/ 1710407 w 4644196"/>
                <a:gd name="connsiteY2" fmla="*/ 4823718 h 4831632"/>
                <a:gd name="connsiteX3" fmla="*/ 0 w 4644196"/>
                <a:gd name="connsiteY3" fmla="*/ 4819650 h 4831632"/>
                <a:gd name="connsiteX4" fmla="*/ 0 w 4644196"/>
                <a:gd name="connsiteY4" fmla="*/ 0 h 4831632"/>
                <a:gd name="connsiteX0" fmla="*/ 0 w 4159581"/>
                <a:gd name="connsiteY0" fmla="*/ 0 h 4831632"/>
                <a:gd name="connsiteX1" fmla="*/ 4159581 w 4159581"/>
                <a:gd name="connsiteY1" fmla="*/ 3223045 h 4831632"/>
                <a:gd name="connsiteX2" fmla="*/ 1710407 w 4159581"/>
                <a:gd name="connsiteY2" fmla="*/ 4823718 h 4831632"/>
                <a:gd name="connsiteX3" fmla="*/ 0 w 4159581"/>
                <a:gd name="connsiteY3" fmla="*/ 4819650 h 4831632"/>
                <a:gd name="connsiteX4" fmla="*/ 0 w 4159581"/>
                <a:gd name="connsiteY4" fmla="*/ 0 h 4831632"/>
                <a:gd name="connsiteX0" fmla="*/ 0 w 4159581"/>
                <a:gd name="connsiteY0" fmla="*/ 0 h 4819650"/>
                <a:gd name="connsiteX1" fmla="*/ 4159581 w 4159581"/>
                <a:gd name="connsiteY1" fmla="*/ 3223045 h 4819650"/>
                <a:gd name="connsiteX2" fmla="*/ 0 w 4159581"/>
                <a:gd name="connsiteY2" fmla="*/ 4819650 h 4819650"/>
                <a:gd name="connsiteX3" fmla="*/ 0 w 4159581"/>
                <a:gd name="connsiteY3" fmla="*/ 0 h 4819650"/>
                <a:gd name="connsiteX0" fmla="*/ 0 w 2363655"/>
                <a:gd name="connsiteY0" fmla="*/ 0 h 4819650"/>
                <a:gd name="connsiteX1" fmla="*/ 2363655 w 2363655"/>
                <a:gd name="connsiteY1" fmla="*/ 3890068 h 4819650"/>
                <a:gd name="connsiteX2" fmla="*/ 0 w 2363655"/>
                <a:gd name="connsiteY2" fmla="*/ 4819650 h 4819650"/>
                <a:gd name="connsiteX3" fmla="*/ 0 w 2363655"/>
                <a:gd name="connsiteY3" fmla="*/ 0 h 4819650"/>
                <a:gd name="connsiteX0" fmla="*/ 0 w 1822026"/>
                <a:gd name="connsiteY0" fmla="*/ 0 h 4819650"/>
                <a:gd name="connsiteX1" fmla="*/ 1822026 w 1822026"/>
                <a:gd name="connsiteY1" fmla="*/ 4109698 h 4819650"/>
                <a:gd name="connsiteX2" fmla="*/ 0 w 1822026"/>
                <a:gd name="connsiteY2" fmla="*/ 4819650 h 4819650"/>
                <a:gd name="connsiteX3" fmla="*/ 0 w 1822026"/>
                <a:gd name="connsiteY3" fmla="*/ 0 h 4819650"/>
                <a:gd name="connsiteX0" fmla="*/ 0 w 1945555"/>
                <a:gd name="connsiteY0" fmla="*/ 0 h 4819650"/>
                <a:gd name="connsiteX1" fmla="*/ 1945555 w 1945555"/>
                <a:gd name="connsiteY1" fmla="*/ 4166639 h 4819650"/>
                <a:gd name="connsiteX2" fmla="*/ 0 w 1945555"/>
                <a:gd name="connsiteY2" fmla="*/ 4819650 h 4819650"/>
                <a:gd name="connsiteX3" fmla="*/ 0 w 1945555"/>
                <a:gd name="connsiteY3" fmla="*/ 0 h 4819650"/>
                <a:gd name="connsiteX0" fmla="*/ 0 w 1611349"/>
                <a:gd name="connsiteY0" fmla="*/ 0 h 4819650"/>
                <a:gd name="connsiteX1" fmla="*/ 1611349 w 1611349"/>
                <a:gd name="connsiteY1" fmla="*/ 4040910 h 4819650"/>
                <a:gd name="connsiteX2" fmla="*/ 0 w 1611349"/>
                <a:gd name="connsiteY2" fmla="*/ 4819650 h 4819650"/>
                <a:gd name="connsiteX3" fmla="*/ 0 w 1611349"/>
                <a:gd name="connsiteY3" fmla="*/ 0 h 4819650"/>
              </a:gdLst>
              <a:ahLst/>
              <a:cxnLst>
                <a:cxn ang="0">
                  <a:pos x="connsiteX0" y="connsiteY0"/>
                </a:cxn>
                <a:cxn ang="0">
                  <a:pos x="connsiteX1" y="connsiteY1"/>
                </a:cxn>
                <a:cxn ang="0">
                  <a:pos x="connsiteX2" y="connsiteY2"/>
                </a:cxn>
                <a:cxn ang="0">
                  <a:pos x="connsiteX3" y="connsiteY3"/>
                </a:cxn>
              </a:cxnLst>
              <a:rect l="l" t="t" r="r" b="b"/>
              <a:pathLst>
                <a:path w="1611349" h="4819650">
                  <a:moveTo>
                    <a:pt x="0" y="0"/>
                  </a:moveTo>
                  <a:lnTo>
                    <a:pt x="1611349" y="4040910"/>
                  </a:lnTo>
                  <a:lnTo>
                    <a:pt x="0" y="4819650"/>
                  </a:lnTo>
                  <a:lnTo>
                    <a:pt x="0" y="0"/>
                  </a:lnTo>
                  <a:close/>
                </a:path>
              </a:pathLst>
            </a:custGeom>
            <a:gradFill>
              <a:gsLst>
                <a:gs pos="65000">
                  <a:srgbClr val="F48420"/>
                </a:gs>
                <a:gs pos="17000">
                  <a:srgbClr val="DB5119"/>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5"/>
            <p:cNvSpPr/>
            <p:nvPr/>
          </p:nvSpPr>
          <p:spPr>
            <a:xfrm rot="10800000" flipH="1">
              <a:off x="0" y="0"/>
              <a:ext cx="1610436" cy="6858000"/>
            </a:xfrm>
            <a:custGeom>
              <a:avLst/>
              <a:gdLst>
                <a:gd name="connsiteX0" fmla="*/ 0 w 2286000"/>
                <a:gd name="connsiteY0" fmla="*/ 0 h 4819650"/>
                <a:gd name="connsiteX1" fmla="*/ 2286000 w 2286000"/>
                <a:gd name="connsiteY1" fmla="*/ 0 h 4819650"/>
                <a:gd name="connsiteX2" fmla="*/ 2286000 w 2286000"/>
                <a:gd name="connsiteY2" fmla="*/ 4819650 h 4819650"/>
                <a:gd name="connsiteX3" fmla="*/ 0 w 2286000"/>
                <a:gd name="connsiteY3" fmla="*/ 4819650 h 4819650"/>
                <a:gd name="connsiteX4" fmla="*/ 0 w 2286000"/>
                <a:gd name="connsiteY4" fmla="*/ 0 h 4819650"/>
                <a:gd name="connsiteX0" fmla="*/ 0 w 4324350"/>
                <a:gd name="connsiteY0" fmla="*/ 0 h 4819650"/>
                <a:gd name="connsiteX1" fmla="*/ 2286000 w 4324350"/>
                <a:gd name="connsiteY1" fmla="*/ 0 h 4819650"/>
                <a:gd name="connsiteX2" fmla="*/ 4324350 w 4324350"/>
                <a:gd name="connsiteY2" fmla="*/ 2533650 h 4819650"/>
                <a:gd name="connsiteX3" fmla="*/ 0 w 4324350"/>
                <a:gd name="connsiteY3" fmla="*/ 4819650 h 4819650"/>
                <a:gd name="connsiteX4" fmla="*/ 0 w 4324350"/>
                <a:gd name="connsiteY4" fmla="*/ 0 h 4819650"/>
                <a:gd name="connsiteX0" fmla="*/ 0 w 4324350"/>
                <a:gd name="connsiteY0" fmla="*/ 0 h 4819650"/>
                <a:gd name="connsiteX1" fmla="*/ 2326943 w 4324350"/>
                <a:gd name="connsiteY1" fmla="*/ 0 h 4819650"/>
                <a:gd name="connsiteX2" fmla="*/ 4324350 w 4324350"/>
                <a:gd name="connsiteY2" fmla="*/ 2533650 h 4819650"/>
                <a:gd name="connsiteX3" fmla="*/ 0 w 4324350"/>
                <a:gd name="connsiteY3" fmla="*/ 4819650 h 4819650"/>
                <a:gd name="connsiteX4" fmla="*/ 0 w 4324350"/>
                <a:gd name="connsiteY4" fmla="*/ 0 h 4819650"/>
                <a:gd name="connsiteX0" fmla="*/ 0 w 4190355"/>
                <a:gd name="connsiteY0" fmla="*/ 0 h 4819650"/>
                <a:gd name="connsiteX1" fmla="*/ 2326943 w 4190355"/>
                <a:gd name="connsiteY1" fmla="*/ 0 h 4819650"/>
                <a:gd name="connsiteX2" fmla="*/ 4190355 w 4190355"/>
                <a:gd name="connsiteY2" fmla="*/ 1292391 h 4819650"/>
                <a:gd name="connsiteX3" fmla="*/ 0 w 4190355"/>
                <a:gd name="connsiteY3" fmla="*/ 4819650 h 4819650"/>
                <a:gd name="connsiteX4" fmla="*/ 0 w 4190355"/>
                <a:gd name="connsiteY4" fmla="*/ 0 h 4819650"/>
                <a:gd name="connsiteX0" fmla="*/ 0 w 3674964"/>
                <a:gd name="connsiteY0" fmla="*/ 0 h 4819650"/>
                <a:gd name="connsiteX1" fmla="*/ 2326943 w 3674964"/>
                <a:gd name="connsiteY1" fmla="*/ 0 h 4819650"/>
                <a:gd name="connsiteX2" fmla="*/ 3674964 w 3674964"/>
                <a:gd name="connsiteY2" fmla="*/ 400396 h 4819650"/>
                <a:gd name="connsiteX3" fmla="*/ 0 w 3674964"/>
                <a:gd name="connsiteY3" fmla="*/ 4819650 h 4819650"/>
                <a:gd name="connsiteX4" fmla="*/ 0 w 3674964"/>
                <a:gd name="connsiteY4" fmla="*/ 0 h 4819650"/>
                <a:gd name="connsiteX0" fmla="*/ 0 w 5736954"/>
                <a:gd name="connsiteY0" fmla="*/ 0 h 4819650"/>
                <a:gd name="connsiteX1" fmla="*/ 2326943 w 5736954"/>
                <a:gd name="connsiteY1" fmla="*/ 0 h 4819650"/>
                <a:gd name="connsiteX2" fmla="*/ 5736954 w 5736954"/>
                <a:gd name="connsiteY2" fmla="*/ 1913400 h 4819650"/>
                <a:gd name="connsiteX3" fmla="*/ 0 w 5736954"/>
                <a:gd name="connsiteY3" fmla="*/ 4819650 h 4819650"/>
                <a:gd name="connsiteX4" fmla="*/ 0 w 5736954"/>
                <a:gd name="connsiteY4" fmla="*/ 0 h 4819650"/>
                <a:gd name="connsiteX0" fmla="*/ 0 w 5793968"/>
                <a:gd name="connsiteY0" fmla="*/ 0 h 4819650"/>
                <a:gd name="connsiteX1" fmla="*/ 2326943 w 5793968"/>
                <a:gd name="connsiteY1" fmla="*/ 0 h 4819650"/>
                <a:gd name="connsiteX2" fmla="*/ 5793968 w 5793968"/>
                <a:gd name="connsiteY2" fmla="*/ 1880862 h 4819650"/>
                <a:gd name="connsiteX3" fmla="*/ 0 w 5793968"/>
                <a:gd name="connsiteY3" fmla="*/ 4819650 h 4819650"/>
                <a:gd name="connsiteX4" fmla="*/ 0 w 5793968"/>
                <a:gd name="connsiteY4" fmla="*/ 0 h 4819650"/>
                <a:gd name="connsiteX0" fmla="*/ 0 w 5860484"/>
                <a:gd name="connsiteY0" fmla="*/ 0 h 4819650"/>
                <a:gd name="connsiteX1" fmla="*/ 2326943 w 5860484"/>
                <a:gd name="connsiteY1" fmla="*/ 0 h 4819650"/>
                <a:gd name="connsiteX2" fmla="*/ 5860484 w 5860484"/>
                <a:gd name="connsiteY2" fmla="*/ 1864594 h 4819650"/>
                <a:gd name="connsiteX3" fmla="*/ 0 w 5860484"/>
                <a:gd name="connsiteY3" fmla="*/ 4819650 h 4819650"/>
                <a:gd name="connsiteX4" fmla="*/ 0 w 5860484"/>
                <a:gd name="connsiteY4" fmla="*/ 0 h 4819650"/>
                <a:gd name="connsiteX0" fmla="*/ 0 w 5860484"/>
                <a:gd name="connsiteY0" fmla="*/ 0 h 4819650"/>
                <a:gd name="connsiteX1" fmla="*/ 2326943 w 5860484"/>
                <a:gd name="connsiteY1" fmla="*/ 0 h 4819650"/>
                <a:gd name="connsiteX2" fmla="*/ 5860484 w 5860484"/>
                <a:gd name="connsiteY2" fmla="*/ 1848325 h 4819650"/>
                <a:gd name="connsiteX3" fmla="*/ 0 w 5860484"/>
                <a:gd name="connsiteY3" fmla="*/ 4819650 h 4819650"/>
                <a:gd name="connsiteX4" fmla="*/ 0 w 5860484"/>
                <a:gd name="connsiteY4" fmla="*/ 0 h 4819650"/>
                <a:gd name="connsiteX0" fmla="*/ 0 w 5862893"/>
                <a:gd name="connsiteY0" fmla="*/ 0 h 4819650"/>
                <a:gd name="connsiteX1" fmla="*/ 2326943 w 5862893"/>
                <a:gd name="connsiteY1" fmla="*/ 0 h 4819650"/>
                <a:gd name="connsiteX2" fmla="*/ 5860484 w 5862893"/>
                <a:gd name="connsiteY2" fmla="*/ 1848325 h 4819650"/>
                <a:gd name="connsiteX3" fmla="*/ 5862893 w 5862893"/>
                <a:gd name="connsiteY3" fmla="*/ 1838381 h 4819650"/>
                <a:gd name="connsiteX4" fmla="*/ 0 w 5862893"/>
                <a:gd name="connsiteY4" fmla="*/ 4819650 h 4819650"/>
                <a:gd name="connsiteX5" fmla="*/ 0 w 5862893"/>
                <a:gd name="connsiteY5"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0 w 5862894"/>
                <a:gd name="connsiteY5" fmla="*/ 4819650 h 4819650"/>
                <a:gd name="connsiteX6" fmla="*/ 0 w 5862894"/>
                <a:gd name="connsiteY6"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3088234 w 5862894"/>
                <a:gd name="connsiteY5" fmla="*/ 3253772 h 4819650"/>
                <a:gd name="connsiteX6" fmla="*/ 0 w 5862894"/>
                <a:gd name="connsiteY6" fmla="*/ 4819650 h 4819650"/>
                <a:gd name="connsiteX7" fmla="*/ 0 w 5862894"/>
                <a:gd name="connsiteY7"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3088234 w 5862894"/>
                <a:gd name="connsiteY5" fmla="*/ 3253772 h 4819650"/>
                <a:gd name="connsiteX6" fmla="*/ 0 w 5862894"/>
                <a:gd name="connsiteY6" fmla="*/ 4819650 h 4819650"/>
                <a:gd name="connsiteX7" fmla="*/ 0 w 5862894"/>
                <a:gd name="connsiteY7" fmla="*/ 0 h 4819650"/>
                <a:gd name="connsiteX0" fmla="*/ 0 w 5862894"/>
                <a:gd name="connsiteY0" fmla="*/ 0 h 4823717"/>
                <a:gd name="connsiteX1" fmla="*/ 2326943 w 5862894"/>
                <a:gd name="connsiteY1" fmla="*/ 0 h 4823717"/>
                <a:gd name="connsiteX2" fmla="*/ 5860484 w 5862894"/>
                <a:gd name="connsiteY2" fmla="*/ 1848325 h 4823717"/>
                <a:gd name="connsiteX3" fmla="*/ 5862893 w 5862894"/>
                <a:gd name="connsiteY3" fmla="*/ 1838381 h 4823717"/>
                <a:gd name="connsiteX4" fmla="*/ 5862894 w 5862894"/>
                <a:gd name="connsiteY4" fmla="*/ 1838381 h 4823717"/>
                <a:gd name="connsiteX5" fmla="*/ 4142985 w 5862894"/>
                <a:gd name="connsiteY5" fmla="*/ 4823717 h 4823717"/>
                <a:gd name="connsiteX6" fmla="*/ 0 w 5862894"/>
                <a:gd name="connsiteY6" fmla="*/ 4819650 h 4823717"/>
                <a:gd name="connsiteX7" fmla="*/ 0 w 5862894"/>
                <a:gd name="connsiteY7" fmla="*/ 0 h 4823717"/>
                <a:gd name="connsiteX0" fmla="*/ 0 w 5862894"/>
                <a:gd name="connsiteY0" fmla="*/ 0 h 4823717"/>
                <a:gd name="connsiteX1" fmla="*/ 2326943 w 5862894"/>
                <a:gd name="connsiteY1" fmla="*/ 0 h 4823717"/>
                <a:gd name="connsiteX2" fmla="*/ 5860484 w 5862894"/>
                <a:gd name="connsiteY2" fmla="*/ 1848325 h 4823717"/>
                <a:gd name="connsiteX3" fmla="*/ 5862893 w 5862894"/>
                <a:gd name="connsiteY3" fmla="*/ 1838381 h 4823717"/>
                <a:gd name="connsiteX4" fmla="*/ 5862894 w 5862894"/>
                <a:gd name="connsiteY4" fmla="*/ 1838381 h 4823717"/>
                <a:gd name="connsiteX5" fmla="*/ 3781900 w 5862894"/>
                <a:gd name="connsiteY5" fmla="*/ 4823717 h 4823717"/>
                <a:gd name="connsiteX6" fmla="*/ 0 w 5862894"/>
                <a:gd name="connsiteY6" fmla="*/ 4819650 h 4823717"/>
                <a:gd name="connsiteX7" fmla="*/ 0 w 5862894"/>
                <a:gd name="connsiteY7" fmla="*/ 0 h 4823717"/>
                <a:gd name="connsiteX0" fmla="*/ 0 w 5862893"/>
                <a:gd name="connsiteY0" fmla="*/ 0 h 4823717"/>
                <a:gd name="connsiteX1" fmla="*/ 2326943 w 5862893"/>
                <a:gd name="connsiteY1" fmla="*/ 0 h 4823717"/>
                <a:gd name="connsiteX2" fmla="*/ 5860484 w 5862893"/>
                <a:gd name="connsiteY2" fmla="*/ 1848325 h 4823717"/>
                <a:gd name="connsiteX3" fmla="*/ 5862893 w 5862893"/>
                <a:gd name="connsiteY3" fmla="*/ 1838381 h 4823717"/>
                <a:gd name="connsiteX4" fmla="*/ 3781900 w 5862893"/>
                <a:gd name="connsiteY4" fmla="*/ 4823717 h 4823717"/>
                <a:gd name="connsiteX5" fmla="*/ 0 w 5862893"/>
                <a:gd name="connsiteY5" fmla="*/ 4819650 h 4823717"/>
                <a:gd name="connsiteX6" fmla="*/ 0 w 5862893"/>
                <a:gd name="connsiteY6" fmla="*/ 0 h 4823717"/>
                <a:gd name="connsiteX0" fmla="*/ 0 w 5860484"/>
                <a:gd name="connsiteY0" fmla="*/ 0 h 4823717"/>
                <a:gd name="connsiteX1" fmla="*/ 2326943 w 5860484"/>
                <a:gd name="connsiteY1" fmla="*/ 0 h 4823717"/>
                <a:gd name="connsiteX2" fmla="*/ 5860484 w 5860484"/>
                <a:gd name="connsiteY2" fmla="*/ 1848325 h 4823717"/>
                <a:gd name="connsiteX3" fmla="*/ 3781900 w 5860484"/>
                <a:gd name="connsiteY3" fmla="*/ 4823717 h 4823717"/>
                <a:gd name="connsiteX4" fmla="*/ 0 w 5860484"/>
                <a:gd name="connsiteY4" fmla="*/ 4819650 h 4823717"/>
                <a:gd name="connsiteX5" fmla="*/ 0 w 5860484"/>
                <a:gd name="connsiteY5" fmla="*/ 0 h 4823717"/>
                <a:gd name="connsiteX0" fmla="*/ 0 w 5860484"/>
                <a:gd name="connsiteY0" fmla="*/ 0 h 4823717"/>
                <a:gd name="connsiteX1" fmla="*/ 2326943 w 5860484"/>
                <a:gd name="connsiteY1" fmla="*/ 0 h 4823717"/>
                <a:gd name="connsiteX2" fmla="*/ 5860484 w 5860484"/>
                <a:gd name="connsiteY2" fmla="*/ 1848325 h 4823717"/>
                <a:gd name="connsiteX3" fmla="*/ 1662896 w 5860484"/>
                <a:gd name="connsiteY3" fmla="*/ 4823717 h 4823717"/>
                <a:gd name="connsiteX4" fmla="*/ 0 w 5860484"/>
                <a:gd name="connsiteY4" fmla="*/ 4819650 h 4823717"/>
                <a:gd name="connsiteX5" fmla="*/ 0 w 5860484"/>
                <a:gd name="connsiteY5" fmla="*/ 0 h 4823717"/>
                <a:gd name="connsiteX0" fmla="*/ 0 w 5860484"/>
                <a:gd name="connsiteY0" fmla="*/ 16269 h 4839986"/>
                <a:gd name="connsiteX1" fmla="*/ 673551 w 5860484"/>
                <a:gd name="connsiteY1" fmla="*/ 0 h 4839986"/>
                <a:gd name="connsiteX2" fmla="*/ 5860484 w 5860484"/>
                <a:gd name="connsiteY2" fmla="*/ 1864594 h 4839986"/>
                <a:gd name="connsiteX3" fmla="*/ 1662896 w 5860484"/>
                <a:gd name="connsiteY3" fmla="*/ 4839986 h 4839986"/>
                <a:gd name="connsiteX4" fmla="*/ 0 w 5860484"/>
                <a:gd name="connsiteY4" fmla="*/ 4835919 h 4839986"/>
                <a:gd name="connsiteX5" fmla="*/ 0 w 5860484"/>
                <a:gd name="connsiteY5" fmla="*/ 16269 h 4839986"/>
                <a:gd name="connsiteX0" fmla="*/ 0 w 4644196"/>
                <a:gd name="connsiteY0" fmla="*/ 16269 h 4992452"/>
                <a:gd name="connsiteX1" fmla="*/ 673551 w 4644196"/>
                <a:gd name="connsiteY1" fmla="*/ 0 h 4992452"/>
                <a:gd name="connsiteX2" fmla="*/ 4644196 w 4644196"/>
                <a:gd name="connsiteY2" fmla="*/ 2767516 h 4992452"/>
                <a:gd name="connsiteX3" fmla="*/ 1662896 w 4644196"/>
                <a:gd name="connsiteY3" fmla="*/ 4839986 h 4992452"/>
                <a:gd name="connsiteX4" fmla="*/ 0 w 4644196"/>
                <a:gd name="connsiteY4" fmla="*/ 4835919 h 4992452"/>
                <a:gd name="connsiteX5" fmla="*/ 0 w 4644196"/>
                <a:gd name="connsiteY5" fmla="*/ 16269 h 4992452"/>
                <a:gd name="connsiteX0" fmla="*/ 0 w 4644196"/>
                <a:gd name="connsiteY0" fmla="*/ 16269 h 4986434"/>
                <a:gd name="connsiteX1" fmla="*/ 673551 w 4644196"/>
                <a:gd name="connsiteY1" fmla="*/ 0 h 4986434"/>
                <a:gd name="connsiteX2" fmla="*/ 4644196 w 4644196"/>
                <a:gd name="connsiteY2" fmla="*/ 2767516 h 4986434"/>
                <a:gd name="connsiteX3" fmla="*/ 1681900 w 4644196"/>
                <a:gd name="connsiteY3" fmla="*/ 4831852 h 4986434"/>
                <a:gd name="connsiteX4" fmla="*/ 0 w 4644196"/>
                <a:gd name="connsiteY4" fmla="*/ 4835919 h 4986434"/>
                <a:gd name="connsiteX5" fmla="*/ 0 w 4644196"/>
                <a:gd name="connsiteY5" fmla="*/ 16269 h 4986434"/>
                <a:gd name="connsiteX0" fmla="*/ 0 w 4644196"/>
                <a:gd name="connsiteY0" fmla="*/ 16269 h 4842036"/>
                <a:gd name="connsiteX1" fmla="*/ 673551 w 4644196"/>
                <a:gd name="connsiteY1" fmla="*/ 0 h 4842036"/>
                <a:gd name="connsiteX2" fmla="*/ 4644196 w 4644196"/>
                <a:gd name="connsiteY2" fmla="*/ 2767516 h 4842036"/>
                <a:gd name="connsiteX3" fmla="*/ 1681900 w 4644196"/>
                <a:gd name="connsiteY3" fmla="*/ 4831852 h 4842036"/>
                <a:gd name="connsiteX4" fmla="*/ 0 w 4644196"/>
                <a:gd name="connsiteY4" fmla="*/ 4835919 h 4842036"/>
                <a:gd name="connsiteX5" fmla="*/ 0 w 4644196"/>
                <a:gd name="connsiteY5" fmla="*/ 16269 h 4842036"/>
                <a:gd name="connsiteX0" fmla="*/ 0 w 4644196"/>
                <a:gd name="connsiteY0" fmla="*/ 16269 h 4842036"/>
                <a:gd name="connsiteX1" fmla="*/ 673551 w 4644196"/>
                <a:gd name="connsiteY1" fmla="*/ 0 h 4842036"/>
                <a:gd name="connsiteX2" fmla="*/ 4644196 w 4644196"/>
                <a:gd name="connsiteY2" fmla="*/ 2767516 h 4842036"/>
                <a:gd name="connsiteX3" fmla="*/ 1681900 w 4644196"/>
                <a:gd name="connsiteY3" fmla="*/ 4831852 h 4842036"/>
                <a:gd name="connsiteX4" fmla="*/ 0 w 4644196"/>
                <a:gd name="connsiteY4" fmla="*/ 4835919 h 4842036"/>
                <a:gd name="connsiteX5" fmla="*/ 0 w 4644196"/>
                <a:gd name="connsiteY5" fmla="*/ 16269 h 4842036"/>
                <a:gd name="connsiteX0" fmla="*/ 0 w 4644196"/>
                <a:gd name="connsiteY0" fmla="*/ 16269 h 4847901"/>
                <a:gd name="connsiteX1" fmla="*/ 673551 w 4644196"/>
                <a:gd name="connsiteY1" fmla="*/ 0 h 4847901"/>
                <a:gd name="connsiteX2" fmla="*/ 4644196 w 4644196"/>
                <a:gd name="connsiteY2" fmla="*/ 2767516 h 4847901"/>
                <a:gd name="connsiteX3" fmla="*/ 1710407 w 4644196"/>
                <a:gd name="connsiteY3" fmla="*/ 4839987 h 4847901"/>
                <a:gd name="connsiteX4" fmla="*/ 0 w 4644196"/>
                <a:gd name="connsiteY4" fmla="*/ 4835919 h 4847901"/>
                <a:gd name="connsiteX5" fmla="*/ 0 w 4644196"/>
                <a:gd name="connsiteY5" fmla="*/ 16269 h 4847901"/>
                <a:gd name="connsiteX0" fmla="*/ 0 w 4644196"/>
                <a:gd name="connsiteY0" fmla="*/ 0 h 4831632"/>
                <a:gd name="connsiteX1" fmla="*/ 4644196 w 4644196"/>
                <a:gd name="connsiteY1" fmla="*/ 2751247 h 4831632"/>
                <a:gd name="connsiteX2" fmla="*/ 1710407 w 4644196"/>
                <a:gd name="connsiteY2" fmla="*/ 4823718 h 4831632"/>
                <a:gd name="connsiteX3" fmla="*/ 0 w 4644196"/>
                <a:gd name="connsiteY3" fmla="*/ 4819650 h 4831632"/>
                <a:gd name="connsiteX4" fmla="*/ 0 w 4644196"/>
                <a:gd name="connsiteY4" fmla="*/ 0 h 4831632"/>
                <a:gd name="connsiteX0" fmla="*/ 0 w 4159581"/>
                <a:gd name="connsiteY0" fmla="*/ 0 h 4831632"/>
                <a:gd name="connsiteX1" fmla="*/ 4159581 w 4159581"/>
                <a:gd name="connsiteY1" fmla="*/ 3223045 h 4831632"/>
                <a:gd name="connsiteX2" fmla="*/ 1710407 w 4159581"/>
                <a:gd name="connsiteY2" fmla="*/ 4823718 h 4831632"/>
                <a:gd name="connsiteX3" fmla="*/ 0 w 4159581"/>
                <a:gd name="connsiteY3" fmla="*/ 4819650 h 4831632"/>
                <a:gd name="connsiteX4" fmla="*/ 0 w 4159581"/>
                <a:gd name="connsiteY4" fmla="*/ 0 h 4831632"/>
                <a:gd name="connsiteX0" fmla="*/ 0 w 4159581"/>
                <a:gd name="connsiteY0" fmla="*/ 0 h 4819650"/>
                <a:gd name="connsiteX1" fmla="*/ 4159581 w 4159581"/>
                <a:gd name="connsiteY1" fmla="*/ 3223045 h 4819650"/>
                <a:gd name="connsiteX2" fmla="*/ 0 w 4159581"/>
                <a:gd name="connsiteY2" fmla="*/ 4819650 h 4819650"/>
                <a:gd name="connsiteX3" fmla="*/ 0 w 4159581"/>
                <a:gd name="connsiteY3" fmla="*/ 0 h 4819650"/>
                <a:gd name="connsiteX0" fmla="*/ 0 w 2363655"/>
                <a:gd name="connsiteY0" fmla="*/ 0 h 4819650"/>
                <a:gd name="connsiteX1" fmla="*/ 2363655 w 2363655"/>
                <a:gd name="connsiteY1" fmla="*/ 3890068 h 4819650"/>
                <a:gd name="connsiteX2" fmla="*/ 0 w 2363655"/>
                <a:gd name="connsiteY2" fmla="*/ 4819650 h 4819650"/>
                <a:gd name="connsiteX3" fmla="*/ 0 w 2363655"/>
                <a:gd name="connsiteY3" fmla="*/ 0 h 4819650"/>
                <a:gd name="connsiteX0" fmla="*/ 0 w 1822026"/>
                <a:gd name="connsiteY0" fmla="*/ 0 h 4819650"/>
                <a:gd name="connsiteX1" fmla="*/ 1822026 w 1822026"/>
                <a:gd name="connsiteY1" fmla="*/ 4109698 h 4819650"/>
                <a:gd name="connsiteX2" fmla="*/ 0 w 1822026"/>
                <a:gd name="connsiteY2" fmla="*/ 4819650 h 4819650"/>
                <a:gd name="connsiteX3" fmla="*/ 0 w 1822026"/>
                <a:gd name="connsiteY3" fmla="*/ 0 h 4819650"/>
              </a:gdLst>
              <a:ahLst/>
              <a:cxnLst>
                <a:cxn ang="0">
                  <a:pos x="connsiteX0" y="connsiteY0"/>
                </a:cxn>
                <a:cxn ang="0">
                  <a:pos x="connsiteX1" y="connsiteY1"/>
                </a:cxn>
                <a:cxn ang="0">
                  <a:pos x="connsiteX2" y="connsiteY2"/>
                </a:cxn>
                <a:cxn ang="0">
                  <a:pos x="connsiteX3" y="connsiteY3"/>
                </a:cxn>
              </a:cxnLst>
              <a:rect l="l" t="t" r="r" b="b"/>
              <a:pathLst>
                <a:path w="1822026" h="4819650">
                  <a:moveTo>
                    <a:pt x="0" y="0"/>
                  </a:moveTo>
                  <a:lnTo>
                    <a:pt x="1822026" y="4109698"/>
                  </a:lnTo>
                  <a:lnTo>
                    <a:pt x="0" y="4819650"/>
                  </a:lnTo>
                  <a:lnTo>
                    <a:pt x="0" y="0"/>
                  </a:lnTo>
                  <a:close/>
                </a:path>
              </a:pathLst>
            </a:custGeom>
            <a:gradFill>
              <a:gsLst>
                <a:gs pos="45000">
                  <a:srgbClr val="F48420"/>
                </a:gs>
                <a:gs pos="76000">
                  <a:srgbClr val="DB5119"/>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8" name="Group 7"/>
          <p:cNvGrpSpPr/>
          <p:nvPr userDrawn="1"/>
        </p:nvGrpSpPr>
        <p:grpSpPr>
          <a:xfrm>
            <a:off x="5000123" y="0"/>
            <a:ext cx="7836203" cy="6858000"/>
            <a:chOff x="5000123" y="0"/>
            <a:chExt cx="7836203" cy="685800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5000123" y="0"/>
              <a:ext cx="7836203" cy="4294208"/>
            </a:xfrm>
            <a:prstGeom prst="rect">
              <a:avLst/>
            </a:prstGeom>
          </p:spPr>
        </p:pic>
        <p:sp>
          <p:nvSpPr>
            <p:cNvPr id="10" name="Rectangle 11"/>
            <p:cNvSpPr/>
            <p:nvPr userDrawn="1"/>
          </p:nvSpPr>
          <p:spPr>
            <a:xfrm>
              <a:off x="8915400" y="0"/>
              <a:ext cx="3251198" cy="1333500"/>
            </a:xfrm>
            <a:custGeom>
              <a:avLst/>
              <a:gdLst>
                <a:gd name="connsiteX0" fmla="*/ 0 w 3251198"/>
                <a:gd name="connsiteY0" fmla="*/ 0 h 1295400"/>
                <a:gd name="connsiteX1" fmla="*/ 3251198 w 3251198"/>
                <a:gd name="connsiteY1" fmla="*/ 0 h 1295400"/>
                <a:gd name="connsiteX2" fmla="*/ 3251198 w 3251198"/>
                <a:gd name="connsiteY2" fmla="*/ 1295400 h 1295400"/>
                <a:gd name="connsiteX3" fmla="*/ 0 w 3251198"/>
                <a:gd name="connsiteY3" fmla="*/ 1295400 h 1295400"/>
                <a:gd name="connsiteX4" fmla="*/ 0 w 3251198"/>
                <a:gd name="connsiteY4" fmla="*/ 0 h 1295400"/>
                <a:gd name="connsiteX0" fmla="*/ 0 w 3251198"/>
                <a:gd name="connsiteY0" fmla="*/ 0 h 1333500"/>
                <a:gd name="connsiteX1" fmla="*/ 3251198 w 3251198"/>
                <a:gd name="connsiteY1" fmla="*/ 0 h 1333500"/>
                <a:gd name="connsiteX2" fmla="*/ 2832098 w 3251198"/>
                <a:gd name="connsiteY2" fmla="*/ 1333500 h 1333500"/>
                <a:gd name="connsiteX3" fmla="*/ 0 w 3251198"/>
                <a:gd name="connsiteY3" fmla="*/ 1295400 h 1333500"/>
                <a:gd name="connsiteX4" fmla="*/ 0 w 3251198"/>
                <a:gd name="connsiteY4" fmla="*/ 0 h 1333500"/>
                <a:gd name="connsiteX0" fmla="*/ 0 w 3251198"/>
                <a:gd name="connsiteY0" fmla="*/ 0 h 1333500"/>
                <a:gd name="connsiteX1" fmla="*/ 3251198 w 3251198"/>
                <a:gd name="connsiteY1" fmla="*/ 0 h 1333500"/>
                <a:gd name="connsiteX2" fmla="*/ 2895598 w 3251198"/>
                <a:gd name="connsiteY2" fmla="*/ 1333500 h 1333500"/>
                <a:gd name="connsiteX3" fmla="*/ 0 w 3251198"/>
                <a:gd name="connsiteY3" fmla="*/ 1295400 h 1333500"/>
                <a:gd name="connsiteX4" fmla="*/ 0 w 3251198"/>
                <a:gd name="connsiteY4" fmla="*/ 0 h 133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198" h="1333500">
                  <a:moveTo>
                    <a:pt x="0" y="0"/>
                  </a:moveTo>
                  <a:lnTo>
                    <a:pt x="3251198" y="0"/>
                  </a:lnTo>
                  <a:lnTo>
                    <a:pt x="2895598" y="1333500"/>
                  </a:lnTo>
                  <a:lnTo>
                    <a:pt x="0" y="12954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p:cNvGrpSpPr/>
            <p:nvPr userDrawn="1"/>
          </p:nvGrpSpPr>
          <p:grpSpPr>
            <a:xfrm flipH="1">
              <a:off x="10594694" y="0"/>
              <a:ext cx="1597306" cy="6858000"/>
              <a:chOff x="-2" y="0"/>
              <a:chExt cx="1805653" cy="6858000"/>
            </a:xfrm>
          </p:grpSpPr>
          <p:sp>
            <p:nvSpPr>
              <p:cNvPr id="13" name="Rectangle 5"/>
              <p:cNvSpPr/>
              <p:nvPr/>
            </p:nvSpPr>
            <p:spPr>
              <a:xfrm>
                <a:off x="0" y="0"/>
                <a:ext cx="1805651" cy="6858000"/>
              </a:xfrm>
              <a:custGeom>
                <a:avLst/>
                <a:gdLst>
                  <a:gd name="connsiteX0" fmla="*/ 0 w 2286000"/>
                  <a:gd name="connsiteY0" fmla="*/ 0 h 4819650"/>
                  <a:gd name="connsiteX1" fmla="*/ 2286000 w 2286000"/>
                  <a:gd name="connsiteY1" fmla="*/ 0 h 4819650"/>
                  <a:gd name="connsiteX2" fmla="*/ 2286000 w 2286000"/>
                  <a:gd name="connsiteY2" fmla="*/ 4819650 h 4819650"/>
                  <a:gd name="connsiteX3" fmla="*/ 0 w 2286000"/>
                  <a:gd name="connsiteY3" fmla="*/ 4819650 h 4819650"/>
                  <a:gd name="connsiteX4" fmla="*/ 0 w 2286000"/>
                  <a:gd name="connsiteY4" fmla="*/ 0 h 4819650"/>
                  <a:gd name="connsiteX0" fmla="*/ 0 w 4324350"/>
                  <a:gd name="connsiteY0" fmla="*/ 0 h 4819650"/>
                  <a:gd name="connsiteX1" fmla="*/ 2286000 w 4324350"/>
                  <a:gd name="connsiteY1" fmla="*/ 0 h 4819650"/>
                  <a:gd name="connsiteX2" fmla="*/ 4324350 w 4324350"/>
                  <a:gd name="connsiteY2" fmla="*/ 2533650 h 4819650"/>
                  <a:gd name="connsiteX3" fmla="*/ 0 w 4324350"/>
                  <a:gd name="connsiteY3" fmla="*/ 4819650 h 4819650"/>
                  <a:gd name="connsiteX4" fmla="*/ 0 w 4324350"/>
                  <a:gd name="connsiteY4" fmla="*/ 0 h 4819650"/>
                  <a:gd name="connsiteX0" fmla="*/ 0 w 4324350"/>
                  <a:gd name="connsiteY0" fmla="*/ 0 h 4819650"/>
                  <a:gd name="connsiteX1" fmla="*/ 2326943 w 4324350"/>
                  <a:gd name="connsiteY1" fmla="*/ 0 h 4819650"/>
                  <a:gd name="connsiteX2" fmla="*/ 4324350 w 4324350"/>
                  <a:gd name="connsiteY2" fmla="*/ 2533650 h 4819650"/>
                  <a:gd name="connsiteX3" fmla="*/ 0 w 4324350"/>
                  <a:gd name="connsiteY3" fmla="*/ 4819650 h 4819650"/>
                  <a:gd name="connsiteX4" fmla="*/ 0 w 4324350"/>
                  <a:gd name="connsiteY4" fmla="*/ 0 h 4819650"/>
                  <a:gd name="connsiteX0" fmla="*/ 0 w 4190355"/>
                  <a:gd name="connsiteY0" fmla="*/ 0 h 4819650"/>
                  <a:gd name="connsiteX1" fmla="*/ 2326943 w 4190355"/>
                  <a:gd name="connsiteY1" fmla="*/ 0 h 4819650"/>
                  <a:gd name="connsiteX2" fmla="*/ 4190355 w 4190355"/>
                  <a:gd name="connsiteY2" fmla="*/ 1292391 h 4819650"/>
                  <a:gd name="connsiteX3" fmla="*/ 0 w 4190355"/>
                  <a:gd name="connsiteY3" fmla="*/ 4819650 h 4819650"/>
                  <a:gd name="connsiteX4" fmla="*/ 0 w 4190355"/>
                  <a:gd name="connsiteY4" fmla="*/ 0 h 4819650"/>
                  <a:gd name="connsiteX0" fmla="*/ 0 w 3674964"/>
                  <a:gd name="connsiteY0" fmla="*/ 0 h 4819650"/>
                  <a:gd name="connsiteX1" fmla="*/ 2326943 w 3674964"/>
                  <a:gd name="connsiteY1" fmla="*/ 0 h 4819650"/>
                  <a:gd name="connsiteX2" fmla="*/ 3674964 w 3674964"/>
                  <a:gd name="connsiteY2" fmla="*/ 400396 h 4819650"/>
                  <a:gd name="connsiteX3" fmla="*/ 0 w 3674964"/>
                  <a:gd name="connsiteY3" fmla="*/ 4819650 h 4819650"/>
                  <a:gd name="connsiteX4" fmla="*/ 0 w 3674964"/>
                  <a:gd name="connsiteY4" fmla="*/ 0 h 4819650"/>
                  <a:gd name="connsiteX0" fmla="*/ 0 w 5736954"/>
                  <a:gd name="connsiteY0" fmla="*/ 0 h 4819650"/>
                  <a:gd name="connsiteX1" fmla="*/ 2326943 w 5736954"/>
                  <a:gd name="connsiteY1" fmla="*/ 0 h 4819650"/>
                  <a:gd name="connsiteX2" fmla="*/ 5736954 w 5736954"/>
                  <a:gd name="connsiteY2" fmla="*/ 1913400 h 4819650"/>
                  <a:gd name="connsiteX3" fmla="*/ 0 w 5736954"/>
                  <a:gd name="connsiteY3" fmla="*/ 4819650 h 4819650"/>
                  <a:gd name="connsiteX4" fmla="*/ 0 w 5736954"/>
                  <a:gd name="connsiteY4" fmla="*/ 0 h 4819650"/>
                  <a:gd name="connsiteX0" fmla="*/ 0 w 5793968"/>
                  <a:gd name="connsiteY0" fmla="*/ 0 h 4819650"/>
                  <a:gd name="connsiteX1" fmla="*/ 2326943 w 5793968"/>
                  <a:gd name="connsiteY1" fmla="*/ 0 h 4819650"/>
                  <a:gd name="connsiteX2" fmla="*/ 5793968 w 5793968"/>
                  <a:gd name="connsiteY2" fmla="*/ 1880862 h 4819650"/>
                  <a:gd name="connsiteX3" fmla="*/ 0 w 5793968"/>
                  <a:gd name="connsiteY3" fmla="*/ 4819650 h 4819650"/>
                  <a:gd name="connsiteX4" fmla="*/ 0 w 5793968"/>
                  <a:gd name="connsiteY4" fmla="*/ 0 h 4819650"/>
                  <a:gd name="connsiteX0" fmla="*/ 0 w 5860484"/>
                  <a:gd name="connsiteY0" fmla="*/ 0 h 4819650"/>
                  <a:gd name="connsiteX1" fmla="*/ 2326943 w 5860484"/>
                  <a:gd name="connsiteY1" fmla="*/ 0 h 4819650"/>
                  <a:gd name="connsiteX2" fmla="*/ 5860484 w 5860484"/>
                  <a:gd name="connsiteY2" fmla="*/ 1864594 h 4819650"/>
                  <a:gd name="connsiteX3" fmla="*/ 0 w 5860484"/>
                  <a:gd name="connsiteY3" fmla="*/ 4819650 h 4819650"/>
                  <a:gd name="connsiteX4" fmla="*/ 0 w 5860484"/>
                  <a:gd name="connsiteY4" fmla="*/ 0 h 4819650"/>
                  <a:gd name="connsiteX0" fmla="*/ 0 w 5860484"/>
                  <a:gd name="connsiteY0" fmla="*/ 0 h 4819650"/>
                  <a:gd name="connsiteX1" fmla="*/ 2326943 w 5860484"/>
                  <a:gd name="connsiteY1" fmla="*/ 0 h 4819650"/>
                  <a:gd name="connsiteX2" fmla="*/ 5860484 w 5860484"/>
                  <a:gd name="connsiteY2" fmla="*/ 1848325 h 4819650"/>
                  <a:gd name="connsiteX3" fmla="*/ 0 w 5860484"/>
                  <a:gd name="connsiteY3" fmla="*/ 4819650 h 4819650"/>
                  <a:gd name="connsiteX4" fmla="*/ 0 w 5860484"/>
                  <a:gd name="connsiteY4" fmla="*/ 0 h 4819650"/>
                  <a:gd name="connsiteX0" fmla="*/ 0 w 5862893"/>
                  <a:gd name="connsiteY0" fmla="*/ 0 h 4819650"/>
                  <a:gd name="connsiteX1" fmla="*/ 2326943 w 5862893"/>
                  <a:gd name="connsiteY1" fmla="*/ 0 h 4819650"/>
                  <a:gd name="connsiteX2" fmla="*/ 5860484 w 5862893"/>
                  <a:gd name="connsiteY2" fmla="*/ 1848325 h 4819650"/>
                  <a:gd name="connsiteX3" fmla="*/ 5862893 w 5862893"/>
                  <a:gd name="connsiteY3" fmla="*/ 1838381 h 4819650"/>
                  <a:gd name="connsiteX4" fmla="*/ 0 w 5862893"/>
                  <a:gd name="connsiteY4" fmla="*/ 4819650 h 4819650"/>
                  <a:gd name="connsiteX5" fmla="*/ 0 w 5862893"/>
                  <a:gd name="connsiteY5"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0 w 5862894"/>
                  <a:gd name="connsiteY5" fmla="*/ 4819650 h 4819650"/>
                  <a:gd name="connsiteX6" fmla="*/ 0 w 5862894"/>
                  <a:gd name="connsiteY6"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3088234 w 5862894"/>
                  <a:gd name="connsiteY5" fmla="*/ 3253772 h 4819650"/>
                  <a:gd name="connsiteX6" fmla="*/ 0 w 5862894"/>
                  <a:gd name="connsiteY6" fmla="*/ 4819650 h 4819650"/>
                  <a:gd name="connsiteX7" fmla="*/ 0 w 5862894"/>
                  <a:gd name="connsiteY7"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3088234 w 5862894"/>
                  <a:gd name="connsiteY5" fmla="*/ 3253772 h 4819650"/>
                  <a:gd name="connsiteX6" fmla="*/ 0 w 5862894"/>
                  <a:gd name="connsiteY6" fmla="*/ 4819650 h 4819650"/>
                  <a:gd name="connsiteX7" fmla="*/ 0 w 5862894"/>
                  <a:gd name="connsiteY7" fmla="*/ 0 h 4819650"/>
                  <a:gd name="connsiteX0" fmla="*/ 0 w 5862894"/>
                  <a:gd name="connsiteY0" fmla="*/ 0 h 4823717"/>
                  <a:gd name="connsiteX1" fmla="*/ 2326943 w 5862894"/>
                  <a:gd name="connsiteY1" fmla="*/ 0 h 4823717"/>
                  <a:gd name="connsiteX2" fmla="*/ 5860484 w 5862894"/>
                  <a:gd name="connsiteY2" fmla="*/ 1848325 h 4823717"/>
                  <a:gd name="connsiteX3" fmla="*/ 5862893 w 5862894"/>
                  <a:gd name="connsiteY3" fmla="*/ 1838381 h 4823717"/>
                  <a:gd name="connsiteX4" fmla="*/ 5862894 w 5862894"/>
                  <a:gd name="connsiteY4" fmla="*/ 1838381 h 4823717"/>
                  <a:gd name="connsiteX5" fmla="*/ 4142985 w 5862894"/>
                  <a:gd name="connsiteY5" fmla="*/ 4823717 h 4823717"/>
                  <a:gd name="connsiteX6" fmla="*/ 0 w 5862894"/>
                  <a:gd name="connsiteY6" fmla="*/ 4819650 h 4823717"/>
                  <a:gd name="connsiteX7" fmla="*/ 0 w 5862894"/>
                  <a:gd name="connsiteY7" fmla="*/ 0 h 4823717"/>
                  <a:gd name="connsiteX0" fmla="*/ 0 w 5862894"/>
                  <a:gd name="connsiteY0" fmla="*/ 0 h 4823717"/>
                  <a:gd name="connsiteX1" fmla="*/ 2326943 w 5862894"/>
                  <a:gd name="connsiteY1" fmla="*/ 0 h 4823717"/>
                  <a:gd name="connsiteX2" fmla="*/ 5860484 w 5862894"/>
                  <a:gd name="connsiteY2" fmla="*/ 1848325 h 4823717"/>
                  <a:gd name="connsiteX3" fmla="*/ 5862893 w 5862894"/>
                  <a:gd name="connsiteY3" fmla="*/ 1838381 h 4823717"/>
                  <a:gd name="connsiteX4" fmla="*/ 5862894 w 5862894"/>
                  <a:gd name="connsiteY4" fmla="*/ 1838381 h 4823717"/>
                  <a:gd name="connsiteX5" fmla="*/ 3781900 w 5862894"/>
                  <a:gd name="connsiteY5" fmla="*/ 4823717 h 4823717"/>
                  <a:gd name="connsiteX6" fmla="*/ 0 w 5862894"/>
                  <a:gd name="connsiteY6" fmla="*/ 4819650 h 4823717"/>
                  <a:gd name="connsiteX7" fmla="*/ 0 w 5862894"/>
                  <a:gd name="connsiteY7" fmla="*/ 0 h 4823717"/>
                  <a:gd name="connsiteX0" fmla="*/ 0 w 5862893"/>
                  <a:gd name="connsiteY0" fmla="*/ 0 h 4823717"/>
                  <a:gd name="connsiteX1" fmla="*/ 2326943 w 5862893"/>
                  <a:gd name="connsiteY1" fmla="*/ 0 h 4823717"/>
                  <a:gd name="connsiteX2" fmla="*/ 5860484 w 5862893"/>
                  <a:gd name="connsiteY2" fmla="*/ 1848325 h 4823717"/>
                  <a:gd name="connsiteX3" fmla="*/ 5862893 w 5862893"/>
                  <a:gd name="connsiteY3" fmla="*/ 1838381 h 4823717"/>
                  <a:gd name="connsiteX4" fmla="*/ 3781900 w 5862893"/>
                  <a:gd name="connsiteY4" fmla="*/ 4823717 h 4823717"/>
                  <a:gd name="connsiteX5" fmla="*/ 0 w 5862893"/>
                  <a:gd name="connsiteY5" fmla="*/ 4819650 h 4823717"/>
                  <a:gd name="connsiteX6" fmla="*/ 0 w 5862893"/>
                  <a:gd name="connsiteY6" fmla="*/ 0 h 4823717"/>
                  <a:gd name="connsiteX0" fmla="*/ 0 w 5860484"/>
                  <a:gd name="connsiteY0" fmla="*/ 0 h 4823717"/>
                  <a:gd name="connsiteX1" fmla="*/ 2326943 w 5860484"/>
                  <a:gd name="connsiteY1" fmla="*/ 0 h 4823717"/>
                  <a:gd name="connsiteX2" fmla="*/ 5860484 w 5860484"/>
                  <a:gd name="connsiteY2" fmla="*/ 1848325 h 4823717"/>
                  <a:gd name="connsiteX3" fmla="*/ 3781900 w 5860484"/>
                  <a:gd name="connsiteY3" fmla="*/ 4823717 h 4823717"/>
                  <a:gd name="connsiteX4" fmla="*/ 0 w 5860484"/>
                  <a:gd name="connsiteY4" fmla="*/ 4819650 h 4823717"/>
                  <a:gd name="connsiteX5" fmla="*/ 0 w 5860484"/>
                  <a:gd name="connsiteY5" fmla="*/ 0 h 4823717"/>
                  <a:gd name="connsiteX0" fmla="*/ 0 w 5860484"/>
                  <a:gd name="connsiteY0" fmla="*/ 0 h 4823717"/>
                  <a:gd name="connsiteX1" fmla="*/ 2326943 w 5860484"/>
                  <a:gd name="connsiteY1" fmla="*/ 0 h 4823717"/>
                  <a:gd name="connsiteX2" fmla="*/ 5860484 w 5860484"/>
                  <a:gd name="connsiteY2" fmla="*/ 1848325 h 4823717"/>
                  <a:gd name="connsiteX3" fmla="*/ 1662896 w 5860484"/>
                  <a:gd name="connsiteY3" fmla="*/ 4823717 h 4823717"/>
                  <a:gd name="connsiteX4" fmla="*/ 0 w 5860484"/>
                  <a:gd name="connsiteY4" fmla="*/ 4819650 h 4823717"/>
                  <a:gd name="connsiteX5" fmla="*/ 0 w 5860484"/>
                  <a:gd name="connsiteY5" fmla="*/ 0 h 4823717"/>
                  <a:gd name="connsiteX0" fmla="*/ 0 w 5860484"/>
                  <a:gd name="connsiteY0" fmla="*/ 16269 h 4839986"/>
                  <a:gd name="connsiteX1" fmla="*/ 673551 w 5860484"/>
                  <a:gd name="connsiteY1" fmla="*/ 0 h 4839986"/>
                  <a:gd name="connsiteX2" fmla="*/ 5860484 w 5860484"/>
                  <a:gd name="connsiteY2" fmla="*/ 1864594 h 4839986"/>
                  <a:gd name="connsiteX3" fmla="*/ 1662896 w 5860484"/>
                  <a:gd name="connsiteY3" fmla="*/ 4839986 h 4839986"/>
                  <a:gd name="connsiteX4" fmla="*/ 0 w 5860484"/>
                  <a:gd name="connsiteY4" fmla="*/ 4835919 h 4839986"/>
                  <a:gd name="connsiteX5" fmla="*/ 0 w 5860484"/>
                  <a:gd name="connsiteY5" fmla="*/ 16269 h 4839986"/>
                  <a:gd name="connsiteX0" fmla="*/ 0 w 4644196"/>
                  <a:gd name="connsiteY0" fmla="*/ 16269 h 4992452"/>
                  <a:gd name="connsiteX1" fmla="*/ 673551 w 4644196"/>
                  <a:gd name="connsiteY1" fmla="*/ 0 h 4992452"/>
                  <a:gd name="connsiteX2" fmla="*/ 4644196 w 4644196"/>
                  <a:gd name="connsiteY2" fmla="*/ 2767516 h 4992452"/>
                  <a:gd name="connsiteX3" fmla="*/ 1662896 w 4644196"/>
                  <a:gd name="connsiteY3" fmla="*/ 4839986 h 4992452"/>
                  <a:gd name="connsiteX4" fmla="*/ 0 w 4644196"/>
                  <a:gd name="connsiteY4" fmla="*/ 4835919 h 4992452"/>
                  <a:gd name="connsiteX5" fmla="*/ 0 w 4644196"/>
                  <a:gd name="connsiteY5" fmla="*/ 16269 h 4992452"/>
                  <a:gd name="connsiteX0" fmla="*/ 0 w 4644196"/>
                  <a:gd name="connsiteY0" fmla="*/ 16269 h 4986434"/>
                  <a:gd name="connsiteX1" fmla="*/ 673551 w 4644196"/>
                  <a:gd name="connsiteY1" fmla="*/ 0 h 4986434"/>
                  <a:gd name="connsiteX2" fmla="*/ 4644196 w 4644196"/>
                  <a:gd name="connsiteY2" fmla="*/ 2767516 h 4986434"/>
                  <a:gd name="connsiteX3" fmla="*/ 1681900 w 4644196"/>
                  <a:gd name="connsiteY3" fmla="*/ 4831852 h 4986434"/>
                  <a:gd name="connsiteX4" fmla="*/ 0 w 4644196"/>
                  <a:gd name="connsiteY4" fmla="*/ 4835919 h 4986434"/>
                  <a:gd name="connsiteX5" fmla="*/ 0 w 4644196"/>
                  <a:gd name="connsiteY5" fmla="*/ 16269 h 4986434"/>
                  <a:gd name="connsiteX0" fmla="*/ 0 w 4644196"/>
                  <a:gd name="connsiteY0" fmla="*/ 16269 h 4842036"/>
                  <a:gd name="connsiteX1" fmla="*/ 673551 w 4644196"/>
                  <a:gd name="connsiteY1" fmla="*/ 0 h 4842036"/>
                  <a:gd name="connsiteX2" fmla="*/ 4644196 w 4644196"/>
                  <a:gd name="connsiteY2" fmla="*/ 2767516 h 4842036"/>
                  <a:gd name="connsiteX3" fmla="*/ 1681900 w 4644196"/>
                  <a:gd name="connsiteY3" fmla="*/ 4831852 h 4842036"/>
                  <a:gd name="connsiteX4" fmla="*/ 0 w 4644196"/>
                  <a:gd name="connsiteY4" fmla="*/ 4835919 h 4842036"/>
                  <a:gd name="connsiteX5" fmla="*/ 0 w 4644196"/>
                  <a:gd name="connsiteY5" fmla="*/ 16269 h 4842036"/>
                  <a:gd name="connsiteX0" fmla="*/ 0 w 4644196"/>
                  <a:gd name="connsiteY0" fmla="*/ 16269 h 4842036"/>
                  <a:gd name="connsiteX1" fmla="*/ 673551 w 4644196"/>
                  <a:gd name="connsiteY1" fmla="*/ 0 h 4842036"/>
                  <a:gd name="connsiteX2" fmla="*/ 4644196 w 4644196"/>
                  <a:gd name="connsiteY2" fmla="*/ 2767516 h 4842036"/>
                  <a:gd name="connsiteX3" fmla="*/ 1681900 w 4644196"/>
                  <a:gd name="connsiteY3" fmla="*/ 4831852 h 4842036"/>
                  <a:gd name="connsiteX4" fmla="*/ 0 w 4644196"/>
                  <a:gd name="connsiteY4" fmla="*/ 4835919 h 4842036"/>
                  <a:gd name="connsiteX5" fmla="*/ 0 w 4644196"/>
                  <a:gd name="connsiteY5" fmla="*/ 16269 h 4842036"/>
                  <a:gd name="connsiteX0" fmla="*/ 0 w 4644196"/>
                  <a:gd name="connsiteY0" fmla="*/ 16269 h 4847901"/>
                  <a:gd name="connsiteX1" fmla="*/ 673551 w 4644196"/>
                  <a:gd name="connsiteY1" fmla="*/ 0 h 4847901"/>
                  <a:gd name="connsiteX2" fmla="*/ 4644196 w 4644196"/>
                  <a:gd name="connsiteY2" fmla="*/ 2767516 h 4847901"/>
                  <a:gd name="connsiteX3" fmla="*/ 1710407 w 4644196"/>
                  <a:gd name="connsiteY3" fmla="*/ 4839987 h 4847901"/>
                  <a:gd name="connsiteX4" fmla="*/ 0 w 4644196"/>
                  <a:gd name="connsiteY4" fmla="*/ 4835919 h 4847901"/>
                  <a:gd name="connsiteX5" fmla="*/ 0 w 4644196"/>
                  <a:gd name="connsiteY5" fmla="*/ 16269 h 4847901"/>
                  <a:gd name="connsiteX0" fmla="*/ 0 w 4644196"/>
                  <a:gd name="connsiteY0" fmla="*/ 0 h 4831632"/>
                  <a:gd name="connsiteX1" fmla="*/ 4644196 w 4644196"/>
                  <a:gd name="connsiteY1" fmla="*/ 2751247 h 4831632"/>
                  <a:gd name="connsiteX2" fmla="*/ 1710407 w 4644196"/>
                  <a:gd name="connsiteY2" fmla="*/ 4823718 h 4831632"/>
                  <a:gd name="connsiteX3" fmla="*/ 0 w 4644196"/>
                  <a:gd name="connsiteY3" fmla="*/ 4819650 h 4831632"/>
                  <a:gd name="connsiteX4" fmla="*/ 0 w 4644196"/>
                  <a:gd name="connsiteY4" fmla="*/ 0 h 4831632"/>
                  <a:gd name="connsiteX0" fmla="*/ 0 w 4159581"/>
                  <a:gd name="connsiteY0" fmla="*/ 0 h 4831632"/>
                  <a:gd name="connsiteX1" fmla="*/ 4159581 w 4159581"/>
                  <a:gd name="connsiteY1" fmla="*/ 3223045 h 4831632"/>
                  <a:gd name="connsiteX2" fmla="*/ 1710407 w 4159581"/>
                  <a:gd name="connsiteY2" fmla="*/ 4823718 h 4831632"/>
                  <a:gd name="connsiteX3" fmla="*/ 0 w 4159581"/>
                  <a:gd name="connsiteY3" fmla="*/ 4819650 h 4831632"/>
                  <a:gd name="connsiteX4" fmla="*/ 0 w 4159581"/>
                  <a:gd name="connsiteY4" fmla="*/ 0 h 4831632"/>
                  <a:gd name="connsiteX0" fmla="*/ 0 w 4159581"/>
                  <a:gd name="connsiteY0" fmla="*/ 0 h 4819650"/>
                  <a:gd name="connsiteX1" fmla="*/ 4159581 w 4159581"/>
                  <a:gd name="connsiteY1" fmla="*/ 3223045 h 4819650"/>
                  <a:gd name="connsiteX2" fmla="*/ 0 w 4159581"/>
                  <a:gd name="connsiteY2" fmla="*/ 4819650 h 4819650"/>
                  <a:gd name="connsiteX3" fmla="*/ 0 w 4159581"/>
                  <a:gd name="connsiteY3" fmla="*/ 0 h 4819650"/>
                  <a:gd name="connsiteX0" fmla="*/ 0 w 2363655"/>
                  <a:gd name="connsiteY0" fmla="*/ 0 h 4819650"/>
                  <a:gd name="connsiteX1" fmla="*/ 2363655 w 2363655"/>
                  <a:gd name="connsiteY1" fmla="*/ 3890068 h 4819650"/>
                  <a:gd name="connsiteX2" fmla="*/ 0 w 2363655"/>
                  <a:gd name="connsiteY2" fmla="*/ 4819650 h 4819650"/>
                  <a:gd name="connsiteX3" fmla="*/ 0 w 2363655"/>
                  <a:gd name="connsiteY3" fmla="*/ 0 h 4819650"/>
                  <a:gd name="connsiteX0" fmla="*/ 0 w 1822026"/>
                  <a:gd name="connsiteY0" fmla="*/ 0 h 4819650"/>
                  <a:gd name="connsiteX1" fmla="*/ 1822026 w 1822026"/>
                  <a:gd name="connsiteY1" fmla="*/ 4109698 h 4819650"/>
                  <a:gd name="connsiteX2" fmla="*/ 0 w 1822026"/>
                  <a:gd name="connsiteY2" fmla="*/ 4819650 h 4819650"/>
                  <a:gd name="connsiteX3" fmla="*/ 0 w 1822026"/>
                  <a:gd name="connsiteY3" fmla="*/ 0 h 4819650"/>
                  <a:gd name="connsiteX0" fmla="*/ 0 w 1945555"/>
                  <a:gd name="connsiteY0" fmla="*/ 0 h 4819650"/>
                  <a:gd name="connsiteX1" fmla="*/ 1945555 w 1945555"/>
                  <a:gd name="connsiteY1" fmla="*/ 4166639 h 4819650"/>
                  <a:gd name="connsiteX2" fmla="*/ 0 w 1945555"/>
                  <a:gd name="connsiteY2" fmla="*/ 4819650 h 4819650"/>
                  <a:gd name="connsiteX3" fmla="*/ 0 w 1945555"/>
                  <a:gd name="connsiteY3" fmla="*/ 0 h 4819650"/>
                </a:gdLst>
                <a:ahLst/>
                <a:cxnLst>
                  <a:cxn ang="0">
                    <a:pos x="connsiteX0" y="connsiteY0"/>
                  </a:cxn>
                  <a:cxn ang="0">
                    <a:pos x="connsiteX1" y="connsiteY1"/>
                  </a:cxn>
                  <a:cxn ang="0">
                    <a:pos x="connsiteX2" y="connsiteY2"/>
                  </a:cxn>
                  <a:cxn ang="0">
                    <a:pos x="connsiteX3" y="connsiteY3"/>
                  </a:cxn>
                </a:cxnLst>
                <a:rect l="l" t="t" r="r" b="b"/>
                <a:pathLst>
                  <a:path w="1945555" h="4819650">
                    <a:moveTo>
                      <a:pt x="0" y="0"/>
                    </a:moveTo>
                    <a:lnTo>
                      <a:pt x="1945555" y="4166639"/>
                    </a:lnTo>
                    <a:lnTo>
                      <a:pt x="0" y="4819650"/>
                    </a:lnTo>
                    <a:lnTo>
                      <a:pt x="0" y="0"/>
                    </a:lnTo>
                    <a:close/>
                  </a:path>
                </a:pathLst>
              </a:custGeom>
              <a:gradFill>
                <a:gsLst>
                  <a:gs pos="65000">
                    <a:srgbClr val="F48420"/>
                  </a:gs>
                  <a:gs pos="17000">
                    <a:srgbClr val="DB5119"/>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5"/>
              <p:cNvSpPr/>
              <p:nvPr/>
            </p:nvSpPr>
            <p:spPr>
              <a:xfrm>
                <a:off x="-2" y="0"/>
                <a:ext cx="1691005" cy="6858000"/>
              </a:xfrm>
              <a:custGeom>
                <a:avLst/>
                <a:gdLst>
                  <a:gd name="connsiteX0" fmla="*/ 0 w 2286000"/>
                  <a:gd name="connsiteY0" fmla="*/ 0 h 4819650"/>
                  <a:gd name="connsiteX1" fmla="*/ 2286000 w 2286000"/>
                  <a:gd name="connsiteY1" fmla="*/ 0 h 4819650"/>
                  <a:gd name="connsiteX2" fmla="*/ 2286000 w 2286000"/>
                  <a:gd name="connsiteY2" fmla="*/ 4819650 h 4819650"/>
                  <a:gd name="connsiteX3" fmla="*/ 0 w 2286000"/>
                  <a:gd name="connsiteY3" fmla="*/ 4819650 h 4819650"/>
                  <a:gd name="connsiteX4" fmla="*/ 0 w 2286000"/>
                  <a:gd name="connsiteY4" fmla="*/ 0 h 4819650"/>
                  <a:gd name="connsiteX0" fmla="*/ 0 w 4324350"/>
                  <a:gd name="connsiteY0" fmla="*/ 0 h 4819650"/>
                  <a:gd name="connsiteX1" fmla="*/ 2286000 w 4324350"/>
                  <a:gd name="connsiteY1" fmla="*/ 0 h 4819650"/>
                  <a:gd name="connsiteX2" fmla="*/ 4324350 w 4324350"/>
                  <a:gd name="connsiteY2" fmla="*/ 2533650 h 4819650"/>
                  <a:gd name="connsiteX3" fmla="*/ 0 w 4324350"/>
                  <a:gd name="connsiteY3" fmla="*/ 4819650 h 4819650"/>
                  <a:gd name="connsiteX4" fmla="*/ 0 w 4324350"/>
                  <a:gd name="connsiteY4" fmla="*/ 0 h 4819650"/>
                  <a:gd name="connsiteX0" fmla="*/ 0 w 4324350"/>
                  <a:gd name="connsiteY0" fmla="*/ 0 h 4819650"/>
                  <a:gd name="connsiteX1" fmla="*/ 2326943 w 4324350"/>
                  <a:gd name="connsiteY1" fmla="*/ 0 h 4819650"/>
                  <a:gd name="connsiteX2" fmla="*/ 4324350 w 4324350"/>
                  <a:gd name="connsiteY2" fmla="*/ 2533650 h 4819650"/>
                  <a:gd name="connsiteX3" fmla="*/ 0 w 4324350"/>
                  <a:gd name="connsiteY3" fmla="*/ 4819650 h 4819650"/>
                  <a:gd name="connsiteX4" fmla="*/ 0 w 4324350"/>
                  <a:gd name="connsiteY4" fmla="*/ 0 h 4819650"/>
                  <a:gd name="connsiteX0" fmla="*/ 0 w 4190355"/>
                  <a:gd name="connsiteY0" fmla="*/ 0 h 4819650"/>
                  <a:gd name="connsiteX1" fmla="*/ 2326943 w 4190355"/>
                  <a:gd name="connsiteY1" fmla="*/ 0 h 4819650"/>
                  <a:gd name="connsiteX2" fmla="*/ 4190355 w 4190355"/>
                  <a:gd name="connsiteY2" fmla="*/ 1292391 h 4819650"/>
                  <a:gd name="connsiteX3" fmla="*/ 0 w 4190355"/>
                  <a:gd name="connsiteY3" fmla="*/ 4819650 h 4819650"/>
                  <a:gd name="connsiteX4" fmla="*/ 0 w 4190355"/>
                  <a:gd name="connsiteY4" fmla="*/ 0 h 4819650"/>
                  <a:gd name="connsiteX0" fmla="*/ 0 w 3674964"/>
                  <a:gd name="connsiteY0" fmla="*/ 0 h 4819650"/>
                  <a:gd name="connsiteX1" fmla="*/ 2326943 w 3674964"/>
                  <a:gd name="connsiteY1" fmla="*/ 0 h 4819650"/>
                  <a:gd name="connsiteX2" fmla="*/ 3674964 w 3674964"/>
                  <a:gd name="connsiteY2" fmla="*/ 400396 h 4819650"/>
                  <a:gd name="connsiteX3" fmla="*/ 0 w 3674964"/>
                  <a:gd name="connsiteY3" fmla="*/ 4819650 h 4819650"/>
                  <a:gd name="connsiteX4" fmla="*/ 0 w 3674964"/>
                  <a:gd name="connsiteY4" fmla="*/ 0 h 4819650"/>
                  <a:gd name="connsiteX0" fmla="*/ 0 w 5736954"/>
                  <a:gd name="connsiteY0" fmla="*/ 0 h 4819650"/>
                  <a:gd name="connsiteX1" fmla="*/ 2326943 w 5736954"/>
                  <a:gd name="connsiteY1" fmla="*/ 0 h 4819650"/>
                  <a:gd name="connsiteX2" fmla="*/ 5736954 w 5736954"/>
                  <a:gd name="connsiteY2" fmla="*/ 1913400 h 4819650"/>
                  <a:gd name="connsiteX3" fmla="*/ 0 w 5736954"/>
                  <a:gd name="connsiteY3" fmla="*/ 4819650 h 4819650"/>
                  <a:gd name="connsiteX4" fmla="*/ 0 w 5736954"/>
                  <a:gd name="connsiteY4" fmla="*/ 0 h 4819650"/>
                  <a:gd name="connsiteX0" fmla="*/ 0 w 5793968"/>
                  <a:gd name="connsiteY0" fmla="*/ 0 h 4819650"/>
                  <a:gd name="connsiteX1" fmla="*/ 2326943 w 5793968"/>
                  <a:gd name="connsiteY1" fmla="*/ 0 h 4819650"/>
                  <a:gd name="connsiteX2" fmla="*/ 5793968 w 5793968"/>
                  <a:gd name="connsiteY2" fmla="*/ 1880862 h 4819650"/>
                  <a:gd name="connsiteX3" fmla="*/ 0 w 5793968"/>
                  <a:gd name="connsiteY3" fmla="*/ 4819650 h 4819650"/>
                  <a:gd name="connsiteX4" fmla="*/ 0 w 5793968"/>
                  <a:gd name="connsiteY4" fmla="*/ 0 h 4819650"/>
                  <a:gd name="connsiteX0" fmla="*/ 0 w 5860484"/>
                  <a:gd name="connsiteY0" fmla="*/ 0 h 4819650"/>
                  <a:gd name="connsiteX1" fmla="*/ 2326943 w 5860484"/>
                  <a:gd name="connsiteY1" fmla="*/ 0 h 4819650"/>
                  <a:gd name="connsiteX2" fmla="*/ 5860484 w 5860484"/>
                  <a:gd name="connsiteY2" fmla="*/ 1864594 h 4819650"/>
                  <a:gd name="connsiteX3" fmla="*/ 0 w 5860484"/>
                  <a:gd name="connsiteY3" fmla="*/ 4819650 h 4819650"/>
                  <a:gd name="connsiteX4" fmla="*/ 0 w 5860484"/>
                  <a:gd name="connsiteY4" fmla="*/ 0 h 4819650"/>
                  <a:gd name="connsiteX0" fmla="*/ 0 w 5860484"/>
                  <a:gd name="connsiteY0" fmla="*/ 0 h 4819650"/>
                  <a:gd name="connsiteX1" fmla="*/ 2326943 w 5860484"/>
                  <a:gd name="connsiteY1" fmla="*/ 0 h 4819650"/>
                  <a:gd name="connsiteX2" fmla="*/ 5860484 w 5860484"/>
                  <a:gd name="connsiteY2" fmla="*/ 1848325 h 4819650"/>
                  <a:gd name="connsiteX3" fmla="*/ 0 w 5860484"/>
                  <a:gd name="connsiteY3" fmla="*/ 4819650 h 4819650"/>
                  <a:gd name="connsiteX4" fmla="*/ 0 w 5860484"/>
                  <a:gd name="connsiteY4" fmla="*/ 0 h 4819650"/>
                  <a:gd name="connsiteX0" fmla="*/ 0 w 5862893"/>
                  <a:gd name="connsiteY0" fmla="*/ 0 h 4819650"/>
                  <a:gd name="connsiteX1" fmla="*/ 2326943 w 5862893"/>
                  <a:gd name="connsiteY1" fmla="*/ 0 h 4819650"/>
                  <a:gd name="connsiteX2" fmla="*/ 5860484 w 5862893"/>
                  <a:gd name="connsiteY2" fmla="*/ 1848325 h 4819650"/>
                  <a:gd name="connsiteX3" fmla="*/ 5862893 w 5862893"/>
                  <a:gd name="connsiteY3" fmla="*/ 1838381 h 4819650"/>
                  <a:gd name="connsiteX4" fmla="*/ 0 w 5862893"/>
                  <a:gd name="connsiteY4" fmla="*/ 4819650 h 4819650"/>
                  <a:gd name="connsiteX5" fmla="*/ 0 w 5862893"/>
                  <a:gd name="connsiteY5"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0 w 5862894"/>
                  <a:gd name="connsiteY5" fmla="*/ 4819650 h 4819650"/>
                  <a:gd name="connsiteX6" fmla="*/ 0 w 5862894"/>
                  <a:gd name="connsiteY6"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3088234 w 5862894"/>
                  <a:gd name="connsiteY5" fmla="*/ 3253772 h 4819650"/>
                  <a:gd name="connsiteX6" fmla="*/ 0 w 5862894"/>
                  <a:gd name="connsiteY6" fmla="*/ 4819650 h 4819650"/>
                  <a:gd name="connsiteX7" fmla="*/ 0 w 5862894"/>
                  <a:gd name="connsiteY7" fmla="*/ 0 h 4819650"/>
                  <a:gd name="connsiteX0" fmla="*/ 0 w 5862894"/>
                  <a:gd name="connsiteY0" fmla="*/ 0 h 4819650"/>
                  <a:gd name="connsiteX1" fmla="*/ 2326943 w 5862894"/>
                  <a:gd name="connsiteY1" fmla="*/ 0 h 4819650"/>
                  <a:gd name="connsiteX2" fmla="*/ 5860484 w 5862894"/>
                  <a:gd name="connsiteY2" fmla="*/ 1848325 h 4819650"/>
                  <a:gd name="connsiteX3" fmla="*/ 5862893 w 5862894"/>
                  <a:gd name="connsiteY3" fmla="*/ 1838381 h 4819650"/>
                  <a:gd name="connsiteX4" fmla="*/ 5862894 w 5862894"/>
                  <a:gd name="connsiteY4" fmla="*/ 1838381 h 4819650"/>
                  <a:gd name="connsiteX5" fmla="*/ 3088234 w 5862894"/>
                  <a:gd name="connsiteY5" fmla="*/ 3253772 h 4819650"/>
                  <a:gd name="connsiteX6" fmla="*/ 0 w 5862894"/>
                  <a:gd name="connsiteY6" fmla="*/ 4819650 h 4819650"/>
                  <a:gd name="connsiteX7" fmla="*/ 0 w 5862894"/>
                  <a:gd name="connsiteY7" fmla="*/ 0 h 4819650"/>
                  <a:gd name="connsiteX0" fmla="*/ 0 w 5862894"/>
                  <a:gd name="connsiteY0" fmla="*/ 0 h 4823717"/>
                  <a:gd name="connsiteX1" fmla="*/ 2326943 w 5862894"/>
                  <a:gd name="connsiteY1" fmla="*/ 0 h 4823717"/>
                  <a:gd name="connsiteX2" fmla="*/ 5860484 w 5862894"/>
                  <a:gd name="connsiteY2" fmla="*/ 1848325 h 4823717"/>
                  <a:gd name="connsiteX3" fmla="*/ 5862893 w 5862894"/>
                  <a:gd name="connsiteY3" fmla="*/ 1838381 h 4823717"/>
                  <a:gd name="connsiteX4" fmla="*/ 5862894 w 5862894"/>
                  <a:gd name="connsiteY4" fmla="*/ 1838381 h 4823717"/>
                  <a:gd name="connsiteX5" fmla="*/ 4142985 w 5862894"/>
                  <a:gd name="connsiteY5" fmla="*/ 4823717 h 4823717"/>
                  <a:gd name="connsiteX6" fmla="*/ 0 w 5862894"/>
                  <a:gd name="connsiteY6" fmla="*/ 4819650 h 4823717"/>
                  <a:gd name="connsiteX7" fmla="*/ 0 w 5862894"/>
                  <a:gd name="connsiteY7" fmla="*/ 0 h 4823717"/>
                  <a:gd name="connsiteX0" fmla="*/ 0 w 5862894"/>
                  <a:gd name="connsiteY0" fmla="*/ 0 h 4823717"/>
                  <a:gd name="connsiteX1" fmla="*/ 2326943 w 5862894"/>
                  <a:gd name="connsiteY1" fmla="*/ 0 h 4823717"/>
                  <a:gd name="connsiteX2" fmla="*/ 5860484 w 5862894"/>
                  <a:gd name="connsiteY2" fmla="*/ 1848325 h 4823717"/>
                  <a:gd name="connsiteX3" fmla="*/ 5862893 w 5862894"/>
                  <a:gd name="connsiteY3" fmla="*/ 1838381 h 4823717"/>
                  <a:gd name="connsiteX4" fmla="*/ 5862894 w 5862894"/>
                  <a:gd name="connsiteY4" fmla="*/ 1838381 h 4823717"/>
                  <a:gd name="connsiteX5" fmla="*/ 3781900 w 5862894"/>
                  <a:gd name="connsiteY5" fmla="*/ 4823717 h 4823717"/>
                  <a:gd name="connsiteX6" fmla="*/ 0 w 5862894"/>
                  <a:gd name="connsiteY6" fmla="*/ 4819650 h 4823717"/>
                  <a:gd name="connsiteX7" fmla="*/ 0 w 5862894"/>
                  <a:gd name="connsiteY7" fmla="*/ 0 h 4823717"/>
                  <a:gd name="connsiteX0" fmla="*/ 0 w 5862893"/>
                  <a:gd name="connsiteY0" fmla="*/ 0 h 4823717"/>
                  <a:gd name="connsiteX1" fmla="*/ 2326943 w 5862893"/>
                  <a:gd name="connsiteY1" fmla="*/ 0 h 4823717"/>
                  <a:gd name="connsiteX2" fmla="*/ 5860484 w 5862893"/>
                  <a:gd name="connsiteY2" fmla="*/ 1848325 h 4823717"/>
                  <a:gd name="connsiteX3" fmla="*/ 5862893 w 5862893"/>
                  <a:gd name="connsiteY3" fmla="*/ 1838381 h 4823717"/>
                  <a:gd name="connsiteX4" fmla="*/ 3781900 w 5862893"/>
                  <a:gd name="connsiteY4" fmla="*/ 4823717 h 4823717"/>
                  <a:gd name="connsiteX5" fmla="*/ 0 w 5862893"/>
                  <a:gd name="connsiteY5" fmla="*/ 4819650 h 4823717"/>
                  <a:gd name="connsiteX6" fmla="*/ 0 w 5862893"/>
                  <a:gd name="connsiteY6" fmla="*/ 0 h 4823717"/>
                  <a:gd name="connsiteX0" fmla="*/ 0 w 5860484"/>
                  <a:gd name="connsiteY0" fmla="*/ 0 h 4823717"/>
                  <a:gd name="connsiteX1" fmla="*/ 2326943 w 5860484"/>
                  <a:gd name="connsiteY1" fmla="*/ 0 h 4823717"/>
                  <a:gd name="connsiteX2" fmla="*/ 5860484 w 5860484"/>
                  <a:gd name="connsiteY2" fmla="*/ 1848325 h 4823717"/>
                  <a:gd name="connsiteX3" fmla="*/ 3781900 w 5860484"/>
                  <a:gd name="connsiteY3" fmla="*/ 4823717 h 4823717"/>
                  <a:gd name="connsiteX4" fmla="*/ 0 w 5860484"/>
                  <a:gd name="connsiteY4" fmla="*/ 4819650 h 4823717"/>
                  <a:gd name="connsiteX5" fmla="*/ 0 w 5860484"/>
                  <a:gd name="connsiteY5" fmla="*/ 0 h 4823717"/>
                  <a:gd name="connsiteX0" fmla="*/ 0 w 5860484"/>
                  <a:gd name="connsiteY0" fmla="*/ 0 h 4823717"/>
                  <a:gd name="connsiteX1" fmla="*/ 2326943 w 5860484"/>
                  <a:gd name="connsiteY1" fmla="*/ 0 h 4823717"/>
                  <a:gd name="connsiteX2" fmla="*/ 5860484 w 5860484"/>
                  <a:gd name="connsiteY2" fmla="*/ 1848325 h 4823717"/>
                  <a:gd name="connsiteX3" fmla="*/ 1662896 w 5860484"/>
                  <a:gd name="connsiteY3" fmla="*/ 4823717 h 4823717"/>
                  <a:gd name="connsiteX4" fmla="*/ 0 w 5860484"/>
                  <a:gd name="connsiteY4" fmla="*/ 4819650 h 4823717"/>
                  <a:gd name="connsiteX5" fmla="*/ 0 w 5860484"/>
                  <a:gd name="connsiteY5" fmla="*/ 0 h 4823717"/>
                  <a:gd name="connsiteX0" fmla="*/ 0 w 5860484"/>
                  <a:gd name="connsiteY0" fmla="*/ 16269 h 4839986"/>
                  <a:gd name="connsiteX1" fmla="*/ 673551 w 5860484"/>
                  <a:gd name="connsiteY1" fmla="*/ 0 h 4839986"/>
                  <a:gd name="connsiteX2" fmla="*/ 5860484 w 5860484"/>
                  <a:gd name="connsiteY2" fmla="*/ 1864594 h 4839986"/>
                  <a:gd name="connsiteX3" fmla="*/ 1662896 w 5860484"/>
                  <a:gd name="connsiteY3" fmla="*/ 4839986 h 4839986"/>
                  <a:gd name="connsiteX4" fmla="*/ 0 w 5860484"/>
                  <a:gd name="connsiteY4" fmla="*/ 4835919 h 4839986"/>
                  <a:gd name="connsiteX5" fmla="*/ 0 w 5860484"/>
                  <a:gd name="connsiteY5" fmla="*/ 16269 h 4839986"/>
                  <a:gd name="connsiteX0" fmla="*/ 0 w 4644196"/>
                  <a:gd name="connsiteY0" fmla="*/ 16269 h 4992452"/>
                  <a:gd name="connsiteX1" fmla="*/ 673551 w 4644196"/>
                  <a:gd name="connsiteY1" fmla="*/ 0 h 4992452"/>
                  <a:gd name="connsiteX2" fmla="*/ 4644196 w 4644196"/>
                  <a:gd name="connsiteY2" fmla="*/ 2767516 h 4992452"/>
                  <a:gd name="connsiteX3" fmla="*/ 1662896 w 4644196"/>
                  <a:gd name="connsiteY3" fmla="*/ 4839986 h 4992452"/>
                  <a:gd name="connsiteX4" fmla="*/ 0 w 4644196"/>
                  <a:gd name="connsiteY4" fmla="*/ 4835919 h 4992452"/>
                  <a:gd name="connsiteX5" fmla="*/ 0 w 4644196"/>
                  <a:gd name="connsiteY5" fmla="*/ 16269 h 4992452"/>
                  <a:gd name="connsiteX0" fmla="*/ 0 w 4644196"/>
                  <a:gd name="connsiteY0" fmla="*/ 16269 h 4986434"/>
                  <a:gd name="connsiteX1" fmla="*/ 673551 w 4644196"/>
                  <a:gd name="connsiteY1" fmla="*/ 0 h 4986434"/>
                  <a:gd name="connsiteX2" fmla="*/ 4644196 w 4644196"/>
                  <a:gd name="connsiteY2" fmla="*/ 2767516 h 4986434"/>
                  <a:gd name="connsiteX3" fmla="*/ 1681900 w 4644196"/>
                  <a:gd name="connsiteY3" fmla="*/ 4831852 h 4986434"/>
                  <a:gd name="connsiteX4" fmla="*/ 0 w 4644196"/>
                  <a:gd name="connsiteY4" fmla="*/ 4835919 h 4986434"/>
                  <a:gd name="connsiteX5" fmla="*/ 0 w 4644196"/>
                  <a:gd name="connsiteY5" fmla="*/ 16269 h 4986434"/>
                  <a:gd name="connsiteX0" fmla="*/ 0 w 4644196"/>
                  <a:gd name="connsiteY0" fmla="*/ 16269 h 4842036"/>
                  <a:gd name="connsiteX1" fmla="*/ 673551 w 4644196"/>
                  <a:gd name="connsiteY1" fmla="*/ 0 h 4842036"/>
                  <a:gd name="connsiteX2" fmla="*/ 4644196 w 4644196"/>
                  <a:gd name="connsiteY2" fmla="*/ 2767516 h 4842036"/>
                  <a:gd name="connsiteX3" fmla="*/ 1681900 w 4644196"/>
                  <a:gd name="connsiteY3" fmla="*/ 4831852 h 4842036"/>
                  <a:gd name="connsiteX4" fmla="*/ 0 w 4644196"/>
                  <a:gd name="connsiteY4" fmla="*/ 4835919 h 4842036"/>
                  <a:gd name="connsiteX5" fmla="*/ 0 w 4644196"/>
                  <a:gd name="connsiteY5" fmla="*/ 16269 h 4842036"/>
                  <a:gd name="connsiteX0" fmla="*/ 0 w 4644196"/>
                  <a:gd name="connsiteY0" fmla="*/ 16269 h 4842036"/>
                  <a:gd name="connsiteX1" fmla="*/ 673551 w 4644196"/>
                  <a:gd name="connsiteY1" fmla="*/ 0 h 4842036"/>
                  <a:gd name="connsiteX2" fmla="*/ 4644196 w 4644196"/>
                  <a:gd name="connsiteY2" fmla="*/ 2767516 h 4842036"/>
                  <a:gd name="connsiteX3" fmla="*/ 1681900 w 4644196"/>
                  <a:gd name="connsiteY3" fmla="*/ 4831852 h 4842036"/>
                  <a:gd name="connsiteX4" fmla="*/ 0 w 4644196"/>
                  <a:gd name="connsiteY4" fmla="*/ 4835919 h 4842036"/>
                  <a:gd name="connsiteX5" fmla="*/ 0 w 4644196"/>
                  <a:gd name="connsiteY5" fmla="*/ 16269 h 4842036"/>
                  <a:gd name="connsiteX0" fmla="*/ 0 w 4644196"/>
                  <a:gd name="connsiteY0" fmla="*/ 16269 h 4847901"/>
                  <a:gd name="connsiteX1" fmla="*/ 673551 w 4644196"/>
                  <a:gd name="connsiteY1" fmla="*/ 0 h 4847901"/>
                  <a:gd name="connsiteX2" fmla="*/ 4644196 w 4644196"/>
                  <a:gd name="connsiteY2" fmla="*/ 2767516 h 4847901"/>
                  <a:gd name="connsiteX3" fmla="*/ 1710407 w 4644196"/>
                  <a:gd name="connsiteY3" fmla="*/ 4839987 h 4847901"/>
                  <a:gd name="connsiteX4" fmla="*/ 0 w 4644196"/>
                  <a:gd name="connsiteY4" fmla="*/ 4835919 h 4847901"/>
                  <a:gd name="connsiteX5" fmla="*/ 0 w 4644196"/>
                  <a:gd name="connsiteY5" fmla="*/ 16269 h 4847901"/>
                  <a:gd name="connsiteX0" fmla="*/ 0 w 4644196"/>
                  <a:gd name="connsiteY0" fmla="*/ 0 h 4831632"/>
                  <a:gd name="connsiteX1" fmla="*/ 4644196 w 4644196"/>
                  <a:gd name="connsiteY1" fmla="*/ 2751247 h 4831632"/>
                  <a:gd name="connsiteX2" fmla="*/ 1710407 w 4644196"/>
                  <a:gd name="connsiteY2" fmla="*/ 4823718 h 4831632"/>
                  <a:gd name="connsiteX3" fmla="*/ 0 w 4644196"/>
                  <a:gd name="connsiteY3" fmla="*/ 4819650 h 4831632"/>
                  <a:gd name="connsiteX4" fmla="*/ 0 w 4644196"/>
                  <a:gd name="connsiteY4" fmla="*/ 0 h 4831632"/>
                  <a:gd name="connsiteX0" fmla="*/ 0 w 4159581"/>
                  <a:gd name="connsiteY0" fmla="*/ 0 h 4831632"/>
                  <a:gd name="connsiteX1" fmla="*/ 4159581 w 4159581"/>
                  <a:gd name="connsiteY1" fmla="*/ 3223045 h 4831632"/>
                  <a:gd name="connsiteX2" fmla="*/ 1710407 w 4159581"/>
                  <a:gd name="connsiteY2" fmla="*/ 4823718 h 4831632"/>
                  <a:gd name="connsiteX3" fmla="*/ 0 w 4159581"/>
                  <a:gd name="connsiteY3" fmla="*/ 4819650 h 4831632"/>
                  <a:gd name="connsiteX4" fmla="*/ 0 w 4159581"/>
                  <a:gd name="connsiteY4" fmla="*/ 0 h 4831632"/>
                  <a:gd name="connsiteX0" fmla="*/ 0 w 4159581"/>
                  <a:gd name="connsiteY0" fmla="*/ 0 h 4819650"/>
                  <a:gd name="connsiteX1" fmla="*/ 4159581 w 4159581"/>
                  <a:gd name="connsiteY1" fmla="*/ 3223045 h 4819650"/>
                  <a:gd name="connsiteX2" fmla="*/ 0 w 4159581"/>
                  <a:gd name="connsiteY2" fmla="*/ 4819650 h 4819650"/>
                  <a:gd name="connsiteX3" fmla="*/ 0 w 4159581"/>
                  <a:gd name="connsiteY3" fmla="*/ 0 h 4819650"/>
                  <a:gd name="connsiteX0" fmla="*/ 0 w 2363655"/>
                  <a:gd name="connsiteY0" fmla="*/ 0 h 4819650"/>
                  <a:gd name="connsiteX1" fmla="*/ 2363655 w 2363655"/>
                  <a:gd name="connsiteY1" fmla="*/ 3890068 h 4819650"/>
                  <a:gd name="connsiteX2" fmla="*/ 0 w 2363655"/>
                  <a:gd name="connsiteY2" fmla="*/ 4819650 h 4819650"/>
                  <a:gd name="connsiteX3" fmla="*/ 0 w 2363655"/>
                  <a:gd name="connsiteY3" fmla="*/ 0 h 4819650"/>
                  <a:gd name="connsiteX0" fmla="*/ 0 w 1822026"/>
                  <a:gd name="connsiteY0" fmla="*/ 0 h 4819650"/>
                  <a:gd name="connsiteX1" fmla="*/ 1822026 w 1822026"/>
                  <a:gd name="connsiteY1" fmla="*/ 4109698 h 4819650"/>
                  <a:gd name="connsiteX2" fmla="*/ 0 w 1822026"/>
                  <a:gd name="connsiteY2" fmla="*/ 4819650 h 4819650"/>
                  <a:gd name="connsiteX3" fmla="*/ 0 w 1822026"/>
                  <a:gd name="connsiteY3" fmla="*/ 0 h 4819650"/>
                </a:gdLst>
                <a:ahLst/>
                <a:cxnLst>
                  <a:cxn ang="0">
                    <a:pos x="connsiteX0" y="connsiteY0"/>
                  </a:cxn>
                  <a:cxn ang="0">
                    <a:pos x="connsiteX1" y="connsiteY1"/>
                  </a:cxn>
                  <a:cxn ang="0">
                    <a:pos x="connsiteX2" y="connsiteY2"/>
                  </a:cxn>
                  <a:cxn ang="0">
                    <a:pos x="connsiteX3" y="connsiteY3"/>
                  </a:cxn>
                </a:cxnLst>
                <a:rect l="l" t="t" r="r" b="b"/>
                <a:pathLst>
                  <a:path w="1822026" h="4819650">
                    <a:moveTo>
                      <a:pt x="0" y="0"/>
                    </a:moveTo>
                    <a:lnTo>
                      <a:pt x="1822026" y="4109698"/>
                    </a:lnTo>
                    <a:lnTo>
                      <a:pt x="0" y="4819650"/>
                    </a:lnTo>
                    <a:lnTo>
                      <a:pt x="0" y="0"/>
                    </a:lnTo>
                    <a:close/>
                  </a:path>
                </a:pathLst>
              </a:custGeom>
              <a:gradFill>
                <a:gsLst>
                  <a:gs pos="45000">
                    <a:srgbClr val="F48420"/>
                  </a:gs>
                  <a:gs pos="76000">
                    <a:srgbClr val="DB5119"/>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pic>
        <p:nvPicPr>
          <p:cNvPr id="15" name="Picture 1" descr="image00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23604" y="112713"/>
            <a:ext cx="24669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32106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76225"/>
            <a:ext cx="10515600" cy="1325563"/>
          </a:xfrm>
          <a:prstGeom prst="rect">
            <a:avLst/>
          </a:prstGeom>
        </p:spPr>
        <p:txBody>
          <a:bodyPr vert="horz" lIns="91440" tIns="45720" rIns="91440" bIns="45720" rtlCol="0" anchor="ctr">
            <a:normAutofit/>
          </a:bodyPr>
          <a:lstStyle/>
          <a:p>
            <a:r>
              <a:rPr lang="en-US" dirty="0" smtClean="0"/>
              <a:t>Introduction to Marketing Analytics</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2E0BA0-CB3A-7549-A0BA-9675C268EFD9}" type="slidenum">
              <a:rPr lang="en-US" smtClean="0"/>
              <a:t>‹#›</a:t>
            </a:fld>
            <a:endParaRPr lang="en-US"/>
          </a:p>
        </p:txBody>
      </p:sp>
    </p:spTree>
    <p:extLst>
      <p:ext uri="{BB962C8B-B14F-4D97-AF65-F5344CB8AC3E}">
        <p14:creationId xmlns:p14="http://schemas.microsoft.com/office/powerpoint/2010/main" val="1033442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9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1696" y="3725839"/>
            <a:ext cx="3694601" cy="707886"/>
          </a:xfrm>
          <a:prstGeom prst="rect">
            <a:avLst/>
          </a:prstGeom>
          <a:noFill/>
        </p:spPr>
        <p:txBody>
          <a:bodyPr wrap="none" rtlCol="0">
            <a:spAutoFit/>
          </a:bodyPr>
          <a:lstStyle/>
          <a:p>
            <a:r>
              <a:rPr lang="en-IN" sz="4000" dirty="0" smtClean="0">
                <a:solidFill>
                  <a:schemeClr val="bg1"/>
                </a:solidFill>
                <a:latin typeface="+mj-lt"/>
                <a:cs typeface="Times New Roman" panose="02020603050405020304" pitchFamily="18" charset="0"/>
              </a:rPr>
              <a:t>Sales Forecasting</a:t>
            </a:r>
            <a:endParaRPr lang="en-IN" sz="4000" dirty="0">
              <a:solidFill>
                <a:schemeClr val="bg1"/>
              </a:solidFill>
              <a:latin typeface="+mj-lt"/>
              <a:cs typeface="Times New Roman" panose="02020603050405020304" pitchFamily="18" charset="0"/>
            </a:endParaRPr>
          </a:p>
        </p:txBody>
      </p:sp>
    </p:spTree>
    <p:extLst>
      <p:ext uri="{BB962C8B-B14F-4D97-AF65-F5344CB8AC3E}">
        <p14:creationId xmlns:p14="http://schemas.microsoft.com/office/powerpoint/2010/main" val="1540449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999" y="-114221"/>
            <a:ext cx="9450439" cy="1325563"/>
          </a:xfrm>
        </p:spPr>
        <p:txBody>
          <a:bodyPr/>
          <a:lstStyle/>
          <a:p>
            <a:r>
              <a:rPr lang="en-US" dirty="0" smtClean="0"/>
              <a:t>Econometric Model Building </a:t>
            </a:r>
            <a:endParaRPr lang="en-IN" dirty="0"/>
          </a:p>
        </p:txBody>
      </p:sp>
      <p:sp>
        <p:nvSpPr>
          <p:cNvPr id="4" name="Slide Number Placeholder 3"/>
          <p:cNvSpPr>
            <a:spLocks noGrp="1"/>
          </p:cNvSpPr>
          <p:nvPr>
            <p:ph type="sldNum" sz="quarter" idx="12"/>
          </p:nvPr>
        </p:nvSpPr>
        <p:spPr/>
        <p:txBody>
          <a:bodyPr/>
          <a:lstStyle/>
          <a:p>
            <a:fld id="{362E0BA0-CB3A-7549-A0BA-9675C268EFD9}" type="slidenum">
              <a:rPr lang="en-US" smtClean="0"/>
              <a:pPr/>
              <a:t>10</a:t>
            </a:fld>
            <a:endParaRPr lang="en-US" dirty="0"/>
          </a:p>
        </p:txBody>
      </p:sp>
      <p:sp>
        <p:nvSpPr>
          <p:cNvPr id="6" name="Content Placeholder 2"/>
          <p:cNvSpPr>
            <a:spLocks noGrp="1"/>
          </p:cNvSpPr>
          <p:nvPr>
            <p:ph idx="1" hasCustomPrompt="1"/>
          </p:nvPr>
        </p:nvSpPr>
        <p:spPr>
          <a:xfrm>
            <a:off x="253999" y="900906"/>
            <a:ext cx="11214100" cy="467836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
                <a:srgbClr val="E57725"/>
              </a:buClr>
              <a:buSzPct val="100000"/>
              <a:buFont typeface="Webdings" panose="05030102010509060703" pitchFamily="18" charset="2"/>
              <a:buChar char=""/>
              <a:tabLst/>
              <a:defRPr baseline="0">
                <a:latin typeface="Arial" panose="020B0604020202020204" pitchFamily="34" charset="0"/>
                <a:cs typeface="Arial" panose="020B0604020202020204" pitchFamily="34" charset="0"/>
              </a:defRPr>
            </a:lvl1pPr>
            <a:lvl2pPr marL="6858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2pPr>
            <a:lvl3pPr marL="11430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3pPr>
            <a:lvl4pPr marL="16002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4pPr>
            <a:lvl5pPr marL="20574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5pPr>
          </a:lstStyle>
          <a:p>
            <a:pPr>
              <a:buFont typeface="Wingdings" panose="05000000000000000000" pitchFamily="2" charset="2"/>
              <a:buChar char="Ø"/>
            </a:pPr>
            <a:r>
              <a:rPr lang="en-US" dirty="0" smtClean="0"/>
              <a:t> Mathematical approach of study and ideal way to forecast sales</a:t>
            </a:r>
          </a:p>
          <a:p>
            <a:pPr>
              <a:buFont typeface="Wingdings" panose="05000000000000000000" pitchFamily="2" charset="2"/>
              <a:buChar char="Ø"/>
            </a:pPr>
            <a:r>
              <a:rPr lang="en-US" dirty="0"/>
              <a:t> </a:t>
            </a:r>
            <a:r>
              <a:rPr lang="en-US" dirty="0" smtClean="0"/>
              <a:t>It includes time-series analysis and studying of historical data</a:t>
            </a:r>
          </a:p>
          <a:p>
            <a:pPr>
              <a:buFont typeface="Wingdings" panose="05000000000000000000" pitchFamily="2" charset="2"/>
              <a:buChar char="Ø"/>
            </a:pPr>
            <a:r>
              <a:rPr lang="en-US" dirty="0"/>
              <a:t> </a:t>
            </a:r>
            <a:r>
              <a:rPr lang="en-US" dirty="0" smtClean="0"/>
              <a:t>No guess-work creeps in</a:t>
            </a:r>
          </a:p>
          <a:p>
            <a:pPr>
              <a:buFont typeface="Wingdings" panose="05000000000000000000" pitchFamily="2" charset="2"/>
              <a:buChar char="Ø"/>
            </a:pPr>
            <a:r>
              <a:rPr lang="en-US" dirty="0"/>
              <a:t> </a:t>
            </a:r>
            <a:r>
              <a:rPr lang="en-US" dirty="0" smtClean="0"/>
              <a:t>The method is simple and inexpensive</a:t>
            </a:r>
          </a:p>
          <a:p>
            <a:pPr>
              <a:buFont typeface="Wingdings" panose="05000000000000000000" pitchFamily="2" charset="2"/>
              <a:buChar char="Ø"/>
            </a:pPr>
            <a:r>
              <a:rPr lang="en-US" dirty="0"/>
              <a:t> </a:t>
            </a:r>
            <a:r>
              <a:rPr lang="en-US" dirty="0" smtClean="0"/>
              <a:t>This is an objective method</a:t>
            </a:r>
            <a:endParaRPr lang="en-US" dirty="0"/>
          </a:p>
          <a:p>
            <a:pPr marL="0" indent="0">
              <a:buNone/>
            </a:pPr>
            <a:endParaRPr lang="en-US" dirty="0"/>
          </a:p>
        </p:txBody>
      </p:sp>
    </p:spTree>
    <p:extLst>
      <p:ext uri="{BB962C8B-B14F-4D97-AF65-F5344CB8AC3E}">
        <p14:creationId xmlns:p14="http://schemas.microsoft.com/office/powerpoint/2010/main" val="141921797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100</a:t>
            </a:fld>
            <a:endParaRPr lang="en-US">
              <a:solidFill>
                <a:prstClr val="white"/>
              </a:solidFill>
            </a:endParaRPr>
          </a:p>
        </p:txBody>
      </p:sp>
      <p:sp>
        <p:nvSpPr>
          <p:cNvPr id="18" name="Title 1"/>
          <p:cNvSpPr>
            <a:spLocks noGrp="1"/>
          </p:cNvSpPr>
          <p:nvPr>
            <p:ph type="title"/>
          </p:nvPr>
        </p:nvSpPr>
        <p:spPr>
          <a:xfrm>
            <a:off x="254000" y="238125"/>
            <a:ext cx="8623782" cy="1325563"/>
          </a:xfrm>
        </p:spPr>
        <p:txBody>
          <a:bodyPr/>
          <a:lstStyle/>
          <a:p>
            <a:r>
              <a:rPr lang="en-US" dirty="0" smtClean="0"/>
              <a:t>R console</a:t>
            </a:r>
            <a:endParaRPr lang="en-IN" dirty="0"/>
          </a:p>
        </p:txBody>
      </p:sp>
      <p:sp>
        <p:nvSpPr>
          <p:cNvPr id="17" name="Text Placeholder 6"/>
          <p:cNvSpPr txBox="1">
            <a:spLocks/>
          </p:cNvSpPr>
          <p:nvPr/>
        </p:nvSpPr>
        <p:spPr>
          <a:xfrm>
            <a:off x="384960" y="1403688"/>
            <a:ext cx="4054658" cy="485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endParaRPr lang="en-IN" sz="1400" dirty="0" smtClean="0"/>
          </a:p>
        </p:txBody>
      </p:sp>
      <p:sp>
        <p:nvSpPr>
          <p:cNvPr id="10" name="Rectangle 9"/>
          <p:cNvSpPr/>
          <p:nvPr/>
        </p:nvSpPr>
        <p:spPr>
          <a:xfrm>
            <a:off x="254000" y="1563688"/>
            <a:ext cx="10873346" cy="4801314"/>
          </a:xfrm>
          <a:prstGeom prst="rect">
            <a:avLst/>
          </a:prstGeom>
        </p:spPr>
        <p:txBody>
          <a:bodyPr wrap="square">
            <a:spAutoFit/>
          </a:bodyPr>
          <a:lstStyle/>
          <a:p>
            <a:r>
              <a:rPr lang="en-IN" dirty="0" smtClean="0">
                <a:latin typeface="Rockwell Condensed" panose="02060603050405020104" pitchFamily="18" charset="0"/>
              </a:rPr>
              <a:t># ARIMA MODELING USE CASE 1</a:t>
            </a:r>
          </a:p>
          <a:p>
            <a:endParaRPr lang="en-IN" dirty="0" smtClean="0">
              <a:latin typeface="Rockwell Condensed" panose="02060603050405020104" pitchFamily="18" charset="0"/>
            </a:endParaRPr>
          </a:p>
          <a:p>
            <a:r>
              <a:rPr lang="en-IN" dirty="0" smtClean="0">
                <a:latin typeface="Rockwell Condensed" panose="02060603050405020104" pitchFamily="18" charset="0"/>
              </a:rPr>
              <a:t>#STEP 3 </a:t>
            </a:r>
            <a:r>
              <a:rPr lang="en-IN" dirty="0" err="1" smtClean="0">
                <a:latin typeface="Rockwell Condensed" panose="02060603050405020104" pitchFamily="18" charset="0"/>
              </a:rPr>
              <a:t>Stationarize</a:t>
            </a:r>
            <a:r>
              <a:rPr lang="en-IN" dirty="0" smtClean="0">
                <a:latin typeface="Rockwell Condensed" panose="02060603050405020104" pitchFamily="18" charset="0"/>
              </a:rPr>
              <a:t> the Series</a:t>
            </a:r>
          </a:p>
          <a:p>
            <a:endParaRPr lang="en-IN" dirty="0" smtClean="0">
              <a:latin typeface="Rockwell Condensed" panose="02060603050405020104" pitchFamily="18" charset="0"/>
            </a:endParaRPr>
          </a:p>
          <a:p>
            <a:r>
              <a:rPr lang="en-IN" dirty="0" err="1" smtClean="0">
                <a:latin typeface="Rockwell Condensed" panose="02060603050405020104" pitchFamily="18" charset="0"/>
              </a:rPr>
              <a:t>install.packages</a:t>
            </a:r>
            <a:r>
              <a:rPr lang="en-IN" dirty="0" smtClean="0">
                <a:latin typeface="Rockwell Condensed" panose="02060603050405020104" pitchFamily="18" charset="0"/>
              </a:rPr>
              <a:t>("</a:t>
            </a:r>
            <a:r>
              <a:rPr lang="en-IN" dirty="0" err="1" smtClean="0">
                <a:latin typeface="Rockwell Condensed" panose="02060603050405020104" pitchFamily="18" charset="0"/>
              </a:rPr>
              <a:t>tseries</a:t>
            </a:r>
            <a:r>
              <a:rPr lang="en-IN" dirty="0" smtClean="0">
                <a:latin typeface="Rockwell Condensed" panose="02060603050405020104" pitchFamily="18" charset="0"/>
              </a:rPr>
              <a:t>")</a:t>
            </a:r>
          </a:p>
          <a:p>
            <a:r>
              <a:rPr lang="en-IN" dirty="0" smtClean="0">
                <a:latin typeface="Rockwell Condensed" panose="02060603050405020104" pitchFamily="18" charset="0"/>
              </a:rPr>
              <a:t>library(</a:t>
            </a:r>
            <a:r>
              <a:rPr lang="en-IN" dirty="0" err="1" smtClean="0">
                <a:latin typeface="Rockwell Condensed" panose="02060603050405020104" pitchFamily="18" charset="0"/>
              </a:rPr>
              <a:t>tseries</a:t>
            </a:r>
            <a:r>
              <a:rPr lang="en-IN" dirty="0" smtClean="0">
                <a:latin typeface="Rockwell Condensed" panose="02060603050405020104" pitchFamily="18" charset="0"/>
              </a:rPr>
              <a:t>)</a:t>
            </a:r>
          </a:p>
          <a:p>
            <a:r>
              <a:rPr lang="en-IN" dirty="0" err="1" smtClean="0">
                <a:latin typeface="Rockwell Condensed" panose="02060603050405020104" pitchFamily="18" charset="0"/>
              </a:rPr>
              <a:t>adf.test</a:t>
            </a:r>
            <a:r>
              <a:rPr lang="en-IN" dirty="0" smtClean="0">
                <a:latin typeface="Rockwell Condensed" panose="02060603050405020104" pitchFamily="18" charset="0"/>
              </a:rPr>
              <a:t>(diff(log(</a:t>
            </a:r>
            <a:r>
              <a:rPr lang="en-IN" dirty="0" err="1" smtClean="0">
                <a:latin typeface="Rockwell Condensed" panose="02060603050405020104" pitchFamily="18" charset="0"/>
              </a:rPr>
              <a:t>AirPassengers</a:t>
            </a:r>
            <a:r>
              <a:rPr lang="en-IN" dirty="0" smtClean="0">
                <a:latin typeface="Rockwell Condensed" panose="02060603050405020104" pitchFamily="18" charset="0"/>
              </a:rPr>
              <a:t>)), alternative="stationary", k=0)</a:t>
            </a:r>
            <a:endParaRPr lang="en-IN" dirty="0">
              <a:latin typeface="Rockwell Condensed" panose="02060603050405020104" pitchFamily="18" charset="0"/>
            </a:endParaRPr>
          </a:p>
          <a:p>
            <a:endParaRPr lang="en-IN" dirty="0" smtClean="0">
              <a:latin typeface="Rockwell Condensed" panose="02060603050405020104" pitchFamily="18" charset="0"/>
            </a:endParaRPr>
          </a:p>
          <a:p>
            <a:r>
              <a:rPr lang="en-IN" dirty="0" smtClean="0">
                <a:latin typeface="Rockwell Condensed" panose="02060603050405020104" pitchFamily="18" charset="0"/>
              </a:rPr>
              <a:t> #STEP 4 Determine AR and MA terms</a:t>
            </a:r>
          </a:p>
          <a:p>
            <a:endParaRPr lang="en-IN" dirty="0" smtClean="0">
              <a:latin typeface="Rockwell Condensed" panose="02060603050405020104" pitchFamily="18" charset="0"/>
            </a:endParaRPr>
          </a:p>
          <a:p>
            <a:r>
              <a:rPr lang="en-IN" dirty="0" err="1" smtClean="0">
                <a:latin typeface="Rockwell Condensed" panose="02060603050405020104" pitchFamily="18" charset="0"/>
              </a:rPr>
              <a:t>acf</a:t>
            </a:r>
            <a:r>
              <a:rPr lang="en-IN" dirty="0" smtClean="0">
                <a:latin typeface="Rockwell Condensed" panose="02060603050405020104" pitchFamily="18" charset="0"/>
              </a:rPr>
              <a:t>(</a:t>
            </a:r>
            <a:r>
              <a:rPr lang="en-IN" dirty="0" err="1" smtClean="0">
                <a:latin typeface="Rockwell Condensed" panose="02060603050405020104" pitchFamily="18" charset="0"/>
              </a:rPr>
              <a:t>AirPassengers</a:t>
            </a:r>
            <a:r>
              <a:rPr lang="en-IN" dirty="0" smtClean="0">
                <a:latin typeface="Rockwell Condensed" panose="02060603050405020104" pitchFamily="18" charset="0"/>
              </a:rPr>
              <a:t>)</a:t>
            </a:r>
          </a:p>
          <a:p>
            <a:r>
              <a:rPr lang="en-IN" dirty="0" err="1" smtClean="0">
                <a:latin typeface="Rockwell Condensed" panose="02060603050405020104" pitchFamily="18" charset="0"/>
              </a:rPr>
              <a:t>acf</a:t>
            </a:r>
            <a:r>
              <a:rPr lang="en-IN" dirty="0" smtClean="0">
                <a:latin typeface="Rockwell Condensed" panose="02060603050405020104" pitchFamily="18" charset="0"/>
              </a:rPr>
              <a:t>(log(</a:t>
            </a:r>
            <a:r>
              <a:rPr lang="en-IN" dirty="0" err="1" smtClean="0">
                <a:latin typeface="Rockwell Condensed" panose="02060603050405020104" pitchFamily="18" charset="0"/>
              </a:rPr>
              <a:t>AirPassengers</a:t>
            </a:r>
            <a:r>
              <a:rPr lang="en-IN" dirty="0" smtClean="0">
                <a:latin typeface="Rockwell Condensed" panose="02060603050405020104" pitchFamily="18" charset="0"/>
              </a:rPr>
              <a:t>))</a:t>
            </a:r>
          </a:p>
          <a:p>
            <a:r>
              <a:rPr lang="en-IN" dirty="0" err="1" smtClean="0">
                <a:latin typeface="Rockwell Condensed" panose="02060603050405020104" pitchFamily="18" charset="0"/>
              </a:rPr>
              <a:t>acf</a:t>
            </a:r>
            <a:r>
              <a:rPr lang="en-IN" dirty="0" smtClean="0">
                <a:latin typeface="Rockwell Condensed" panose="02060603050405020104" pitchFamily="18" charset="0"/>
              </a:rPr>
              <a:t>(diff(log(</a:t>
            </a:r>
            <a:r>
              <a:rPr lang="en-IN" dirty="0" err="1" smtClean="0">
                <a:latin typeface="Rockwell Condensed" panose="02060603050405020104" pitchFamily="18" charset="0"/>
              </a:rPr>
              <a:t>AirPassengers</a:t>
            </a:r>
            <a:r>
              <a:rPr lang="en-IN" dirty="0" smtClean="0">
                <a:latin typeface="Rockwell Condensed" panose="02060603050405020104" pitchFamily="18" charset="0"/>
              </a:rPr>
              <a:t>)))</a:t>
            </a:r>
          </a:p>
          <a:p>
            <a:r>
              <a:rPr lang="en-IN" dirty="0" err="1" smtClean="0">
                <a:latin typeface="Rockwell Condensed" panose="02060603050405020104" pitchFamily="18" charset="0"/>
              </a:rPr>
              <a:t>pacf</a:t>
            </a:r>
            <a:r>
              <a:rPr lang="en-IN" dirty="0" smtClean="0">
                <a:latin typeface="Rockwell Condensed" panose="02060603050405020104" pitchFamily="18" charset="0"/>
              </a:rPr>
              <a:t>(diff(log(</a:t>
            </a:r>
            <a:r>
              <a:rPr lang="en-IN" dirty="0" err="1" smtClean="0">
                <a:latin typeface="Rockwell Condensed" panose="02060603050405020104" pitchFamily="18" charset="0"/>
              </a:rPr>
              <a:t>AirPassengers</a:t>
            </a:r>
            <a:r>
              <a:rPr lang="en-IN" dirty="0" smtClean="0">
                <a:latin typeface="Rockwell Condensed" panose="02060603050405020104" pitchFamily="18" charset="0"/>
              </a:rPr>
              <a:t>)))</a:t>
            </a:r>
            <a:endParaRPr lang="en-IN" dirty="0">
              <a:latin typeface="Rockwell Condensed" panose="02060603050405020104" pitchFamily="18" charset="0"/>
            </a:endParaRPr>
          </a:p>
          <a:p>
            <a:endParaRPr lang="en-IN" dirty="0" smtClean="0">
              <a:latin typeface="Rockwell Condensed" panose="02060603050405020104" pitchFamily="18" charset="0"/>
            </a:endParaRPr>
          </a:p>
          <a:p>
            <a:endParaRPr lang="en-IN" dirty="0">
              <a:latin typeface="Rockwell Condensed" panose="02060603050405020104" pitchFamily="18" charset="0"/>
            </a:endParaRPr>
          </a:p>
          <a:p>
            <a:endParaRPr lang="en-IN" dirty="0" smtClean="0">
              <a:latin typeface="Rockwell Condensed" panose="02060603050405020104" pitchFamily="18" charset="0"/>
            </a:endParaRPr>
          </a:p>
        </p:txBody>
      </p:sp>
      <p:pic>
        <p:nvPicPr>
          <p:cNvPr id="2" name="Picture 1"/>
          <p:cNvPicPr>
            <a:picLocks noChangeAspect="1"/>
          </p:cNvPicPr>
          <p:nvPr/>
        </p:nvPicPr>
        <p:blipFill>
          <a:blip r:embed="rId3"/>
          <a:stretch>
            <a:fillRect/>
          </a:stretch>
        </p:blipFill>
        <p:spPr>
          <a:xfrm>
            <a:off x="5891645" y="1954570"/>
            <a:ext cx="5562600" cy="4019550"/>
          </a:xfrm>
          <a:prstGeom prst="rect">
            <a:avLst/>
          </a:prstGeom>
        </p:spPr>
      </p:pic>
    </p:spTree>
    <p:extLst>
      <p:ext uri="{BB962C8B-B14F-4D97-AF65-F5344CB8AC3E}">
        <p14:creationId xmlns:p14="http://schemas.microsoft.com/office/powerpoint/2010/main" val="314297056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101</a:t>
            </a:fld>
            <a:endParaRPr lang="en-US">
              <a:solidFill>
                <a:prstClr val="white"/>
              </a:solidFill>
            </a:endParaRPr>
          </a:p>
        </p:txBody>
      </p:sp>
      <p:sp>
        <p:nvSpPr>
          <p:cNvPr id="18" name="Title 1"/>
          <p:cNvSpPr>
            <a:spLocks noGrp="1"/>
          </p:cNvSpPr>
          <p:nvPr>
            <p:ph type="title"/>
          </p:nvPr>
        </p:nvSpPr>
        <p:spPr>
          <a:xfrm>
            <a:off x="254000" y="238125"/>
            <a:ext cx="8623782" cy="1325563"/>
          </a:xfrm>
        </p:spPr>
        <p:txBody>
          <a:bodyPr/>
          <a:lstStyle/>
          <a:p>
            <a:r>
              <a:rPr lang="en-US" dirty="0" smtClean="0"/>
              <a:t>R console</a:t>
            </a:r>
            <a:endParaRPr lang="en-IN" dirty="0"/>
          </a:p>
        </p:txBody>
      </p:sp>
      <p:sp>
        <p:nvSpPr>
          <p:cNvPr id="17" name="Text Placeholder 6"/>
          <p:cNvSpPr txBox="1">
            <a:spLocks/>
          </p:cNvSpPr>
          <p:nvPr/>
        </p:nvSpPr>
        <p:spPr>
          <a:xfrm>
            <a:off x="384960" y="1403688"/>
            <a:ext cx="4054658" cy="485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endParaRPr lang="en-IN" sz="1400" dirty="0" smtClean="0"/>
          </a:p>
        </p:txBody>
      </p:sp>
      <p:sp>
        <p:nvSpPr>
          <p:cNvPr id="10" name="Rectangle 9"/>
          <p:cNvSpPr/>
          <p:nvPr/>
        </p:nvSpPr>
        <p:spPr>
          <a:xfrm>
            <a:off x="254000" y="1563688"/>
            <a:ext cx="10873346" cy="3970318"/>
          </a:xfrm>
          <a:prstGeom prst="rect">
            <a:avLst/>
          </a:prstGeom>
        </p:spPr>
        <p:txBody>
          <a:bodyPr wrap="square">
            <a:spAutoFit/>
          </a:bodyPr>
          <a:lstStyle/>
          <a:p>
            <a:r>
              <a:rPr lang="en-IN" dirty="0" smtClean="0">
                <a:latin typeface="Rockwell Condensed" panose="02060603050405020104" pitchFamily="18" charset="0"/>
              </a:rPr>
              <a:t># ARIMA MODELING USE CASE 1</a:t>
            </a:r>
          </a:p>
          <a:p>
            <a:endParaRPr lang="en-IN" dirty="0" smtClean="0">
              <a:latin typeface="Rockwell Condensed" panose="02060603050405020104" pitchFamily="18" charset="0"/>
            </a:endParaRPr>
          </a:p>
          <a:p>
            <a:r>
              <a:rPr lang="en-IN" dirty="0" smtClean="0">
                <a:latin typeface="Rockwell Condensed" panose="02060603050405020104" pitchFamily="18" charset="0"/>
              </a:rPr>
              <a:t>##STEP 5 Model fitting and prediction</a:t>
            </a:r>
          </a:p>
          <a:p>
            <a:endParaRPr lang="en-IN" dirty="0" smtClean="0">
              <a:latin typeface="Rockwell Condensed" panose="02060603050405020104" pitchFamily="18" charset="0"/>
            </a:endParaRPr>
          </a:p>
          <a:p>
            <a:r>
              <a:rPr lang="en-IN" dirty="0" smtClean="0">
                <a:latin typeface="Rockwell Condensed" panose="02060603050405020104" pitchFamily="18" charset="0"/>
              </a:rPr>
              <a:t>fit &lt;- </a:t>
            </a:r>
            <a:r>
              <a:rPr lang="en-IN" dirty="0" err="1" smtClean="0">
                <a:latin typeface="Rockwell Condensed" panose="02060603050405020104" pitchFamily="18" charset="0"/>
              </a:rPr>
              <a:t>arima</a:t>
            </a:r>
            <a:r>
              <a:rPr lang="en-IN" dirty="0" smtClean="0">
                <a:latin typeface="Rockwell Condensed" panose="02060603050405020104" pitchFamily="18" charset="0"/>
              </a:rPr>
              <a:t>(log(</a:t>
            </a:r>
            <a:r>
              <a:rPr lang="en-IN" dirty="0" err="1" smtClean="0">
                <a:latin typeface="Rockwell Condensed" panose="02060603050405020104" pitchFamily="18" charset="0"/>
              </a:rPr>
              <a:t>AirPassengers</a:t>
            </a:r>
            <a:r>
              <a:rPr lang="en-IN" dirty="0" smtClean="0">
                <a:latin typeface="Rockwell Condensed" panose="02060603050405020104" pitchFamily="18" charset="0"/>
              </a:rPr>
              <a:t>), c(0, 1, 1),seasonal = list(order = c(0, 1, 1), period = 12))</a:t>
            </a:r>
          </a:p>
          <a:p>
            <a:r>
              <a:rPr lang="en-IN" dirty="0" err="1" smtClean="0">
                <a:latin typeface="Rockwell Condensed" panose="02060603050405020104" pitchFamily="18" charset="0"/>
              </a:rPr>
              <a:t>pred</a:t>
            </a:r>
            <a:r>
              <a:rPr lang="en-IN" dirty="0" smtClean="0">
                <a:latin typeface="Rockwell Condensed" panose="02060603050405020104" pitchFamily="18" charset="0"/>
              </a:rPr>
              <a:t> &lt;- predict(fit, </a:t>
            </a:r>
            <a:r>
              <a:rPr lang="en-IN" dirty="0" err="1" smtClean="0">
                <a:latin typeface="Rockwell Condensed" panose="02060603050405020104" pitchFamily="18" charset="0"/>
              </a:rPr>
              <a:t>n.ahead</a:t>
            </a:r>
            <a:r>
              <a:rPr lang="en-IN" dirty="0" smtClean="0">
                <a:latin typeface="Rockwell Condensed" panose="02060603050405020104" pitchFamily="18" charset="0"/>
              </a:rPr>
              <a:t> = 10*12)</a:t>
            </a:r>
          </a:p>
          <a:p>
            <a:endParaRPr lang="en-IN" dirty="0">
              <a:latin typeface="Rockwell Condensed" panose="02060603050405020104" pitchFamily="18" charset="0"/>
            </a:endParaRPr>
          </a:p>
          <a:p>
            <a:r>
              <a:rPr lang="en-IN" dirty="0" smtClean="0">
                <a:latin typeface="Rockwell Condensed" panose="02060603050405020104" pitchFamily="18" charset="0"/>
              </a:rPr>
              <a:t>#STEP 6 Validate model</a:t>
            </a:r>
          </a:p>
          <a:p>
            <a:r>
              <a:rPr lang="en-IN" dirty="0" err="1" smtClean="0">
                <a:latin typeface="Rockwell Condensed" panose="02060603050405020104" pitchFamily="18" charset="0"/>
              </a:rPr>
              <a:t>ts.plot</a:t>
            </a:r>
            <a:r>
              <a:rPr lang="en-IN" dirty="0" smtClean="0">
                <a:latin typeface="Rockwell Condensed" panose="02060603050405020104" pitchFamily="18" charset="0"/>
              </a:rPr>
              <a:t>(AirPassengers,2.718^pred$pred, log = "y", </a:t>
            </a:r>
            <a:r>
              <a:rPr lang="en-IN" dirty="0" err="1" smtClean="0">
                <a:latin typeface="Rockwell Condensed" panose="02060603050405020104" pitchFamily="18" charset="0"/>
              </a:rPr>
              <a:t>lty</a:t>
            </a:r>
            <a:r>
              <a:rPr lang="en-IN" dirty="0" smtClean="0">
                <a:latin typeface="Rockwell Condensed" panose="02060603050405020104" pitchFamily="18" charset="0"/>
              </a:rPr>
              <a:t> = c(1,3))</a:t>
            </a:r>
          </a:p>
          <a:p>
            <a:r>
              <a:rPr lang="en-IN" dirty="0" smtClean="0">
                <a:latin typeface="Rockwell Condensed" panose="02060603050405020104" pitchFamily="18" charset="0"/>
              </a:rPr>
              <a:t>print(fit)</a:t>
            </a:r>
          </a:p>
          <a:p>
            <a:r>
              <a:rPr lang="en-IN" dirty="0" smtClean="0">
                <a:latin typeface="Rockwell Condensed" panose="02060603050405020104" pitchFamily="18" charset="0"/>
              </a:rPr>
              <a:t>AIC(fit)</a:t>
            </a:r>
          </a:p>
          <a:p>
            <a:r>
              <a:rPr lang="en-IN" dirty="0" smtClean="0">
                <a:latin typeface="Rockwell Condensed" panose="02060603050405020104" pitchFamily="18" charset="0"/>
              </a:rPr>
              <a:t>BIC(fit)</a:t>
            </a:r>
          </a:p>
          <a:p>
            <a:endParaRPr lang="en-IN" dirty="0">
              <a:latin typeface="Rockwell Condensed" panose="02060603050405020104" pitchFamily="18" charset="0"/>
            </a:endParaRPr>
          </a:p>
          <a:p>
            <a:endParaRPr lang="en-IN" dirty="0" smtClean="0">
              <a:latin typeface="Rockwell Condensed" panose="02060603050405020104" pitchFamily="18" charset="0"/>
            </a:endParaRPr>
          </a:p>
        </p:txBody>
      </p:sp>
      <p:pic>
        <p:nvPicPr>
          <p:cNvPr id="2" name="Picture 1"/>
          <p:cNvPicPr>
            <a:picLocks noChangeAspect="1"/>
          </p:cNvPicPr>
          <p:nvPr/>
        </p:nvPicPr>
        <p:blipFill>
          <a:blip r:embed="rId3"/>
          <a:stretch>
            <a:fillRect/>
          </a:stretch>
        </p:blipFill>
        <p:spPr>
          <a:xfrm>
            <a:off x="6629400" y="1514456"/>
            <a:ext cx="5562600" cy="4019550"/>
          </a:xfrm>
          <a:prstGeom prst="rect">
            <a:avLst/>
          </a:prstGeom>
        </p:spPr>
      </p:pic>
    </p:spTree>
    <p:extLst>
      <p:ext uri="{BB962C8B-B14F-4D97-AF65-F5344CB8AC3E}">
        <p14:creationId xmlns:p14="http://schemas.microsoft.com/office/powerpoint/2010/main" val="246825816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102</a:t>
            </a:fld>
            <a:endParaRPr lang="en-US">
              <a:solidFill>
                <a:prstClr val="white"/>
              </a:solidFill>
            </a:endParaRPr>
          </a:p>
        </p:txBody>
      </p:sp>
      <p:sp>
        <p:nvSpPr>
          <p:cNvPr id="18" name="Title 1"/>
          <p:cNvSpPr>
            <a:spLocks noGrp="1"/>
          </p:cNvSpPr>
          <p:nvPr>
            <p:ph type="title"/>
          </p:nvPr>
        </p:nvSpPr>
        <p:spPr>
          <a:xfrm>
            <a:off x="215824" y="0"/>
            <a:ext cx="8623782" cy="1325563"/>
          </a:xfrm>
        </p:spPr>
        <p:txBody>
          <a:bodyPr/>
          <a:lstStyle/>
          <a:p>
            <a:r>
              <a:rPr lang="en-US" dirty="0" smtClean="0"/>
              <a:t>Smoothing Models</a:t>
            </a:r>
            <a:endParaRPr lang="en-IN" dirty="0"/>
          </a:p>
        </p:txBody>
      </p:sp>
      <p:sp>
        <p:nvSpPr>
          <p:cNvPr id="17" name="Text Placeholder 6"/>
          <p:cNvSpPr txBox="1">
            <a:spLocks/>
          </p:cNvSpPr>
          <p:nvPr/>
        </p:nvSpPr>
        <p:spPr>
          <a:xfrm>
            <a:off x="384960" y="1403688"/>
            <a:ext cx="4054658" cy="485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endParaRPr lang="en-IN" sz="1400" dirty="0" smtClean="0"/>
          </a:p>
        </p:txBody>
      </p:sp>
      <p:pic>
        <p:nvPicPr>
          <p:cNvPr id="3" name="Picture 2"/>
          <p:cNvPicPr>
            <a:picLocks noChangeAspect="1"/>
          </p:cNvPicPr>
          <p:nvPr/>
        </p:nvPicPr>
        <p:blipFill rotWithShape="1">
          <a:blip r:embed="rId3"/>
          <a:srcRect l="10411" t="32827" r="28358" b="14610"/>
          <a:stretch/>
        </p:blipFill>
        <p:spPr>
          <a:xfrm>
            <a:off x="215824" y="1148864"/>
            <a:ext cx="11572594" cy="5585311"/>
          </a:xfrm>
          <a:prstGeom prst="rect">
            <a:avLst/>
          </a:prstGeom>
        </p:spPr>
      </p:pic>
    </p:spTree>
    <p:extLst>
      <p:ext uri="{BB962C8B-B14F-4D97-AF65-F5344CB8AC3E}">
        <p14:creationId xmlns:p14="http://schemas.microsoft.com/office/powerpoint/2010/main" val="237571852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103</a:t>
            </a:fld>
            <a:endParaRPr lang="en-US">
              <a:solidFill>
                <a:prstClr val="white"/>
              </a:solidFill>
            </a:endParaRPr>
          </a:p>
        </p:txBody>
      </p:sp>
      <p:sp>
        <p:nvSpPr>
          <p:cNvPr id="18" name="Title 1"/>
          <p:cNvSpPr>
            <a:spLocks noGrp="1"/>
          </p:cNvSpPr>
          <p:nvPr>
            <p:ph type="title"/>
          </p:nvPr>
        </p:nvSpPr>
        <p:spPr>
          <a:xfrm>
            <a:off x="215824" y="0"/>
            <a:ext cx="8623782" cy="1325563"/>
          </a:xfrm>
        </p:spPr>
        <p:txBody>
          <a:bodyPr/>
          <a:lstStyle/>
          <a:p>
            <a:r>
              <a:rPr lang="en-US" dirty="0" smtClean="0"/>
              <a:t>Smoothing Models</a:t>
            </a:r>
            <a:endParaRPr lang="en-IN" dirty="0"/>
          </a:p>
        </p:txBody>
      </p:sp>
      <p:sp>
        <p:nvSpPr>
          <p:cNvPr id="17" name="Text Placeholder 6"/>
          <p:cNvSpPr txBox="1">
            <a:spLocks/>
          </p:cNvSpPr>
          <p:nvPr/>
        </p:nvSpPr>
        <p:spPr>
          <a:xfrm>
            <a:off x="384960" y="1403688"/>
            <a:ext cx="4054658" cy="485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endParaRPr lang="en-IN" sz="1400" dirty="0" smtClean="0"/>
          </a:p>
        </p:txBody>
      </p:sp>
      <p:pic>
        <p:nvPicPr>
          <p:cNvPr id="2" name="Picture 1"/>
          <p:cNvPicPr>
            <a:picLocks noChangeAspect="1"/>
          </p:cNvPicPr>
          <p:nvPr/>
        </p:nvPicPr>
        <p:blipFill rotWithShape="1">
          <a:blip r:embed="rId3"/>
          <a:srcRect l="10075" t="31832" r="28470" b="15207"/>
          <a:stretch/>
        </p:blipFill>
        <p:spPr>
          <a:xfrm>
            <a:off x="215824" y="982638"/>
            <a:ext cx="11661449" cy="5650173"/>
          </a:xfrm>
          <a:prstGeom prst="rect">
            <a:avLst/>
          </a:prstGeom>
        </p:spPr>
      </p:pic>
    </p:spTree>
    <p:extLst>
      <p:ext uri="{BB962C8B-B14F-4D97-AF65-F5344CB8AC3E}">
        <p14:creationId xmlns:p14="http://schemas.microsoft.com/office/powerpoint/2010/main" val="2016005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pPr/>
              <a:t>104</a:t>
            </a:fld>
            <a:endParaRPr lang="en-US" dirty="0"/>
          </a:p>
        </p:txBody>
      </p:sp>
      <p:sp>
        <p:nvSpPr>
          <p:cNvPr id="3" name="AutoShape 2" descr="Image result for Questions Pictu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3"/>
          <a:stretch>
            <a:fillRect/>
          </a:stretch>
        </p:blipFill>
        <p:spPr>
          <a:xfrm>
            <a:off x="3589360" y="1208964"/>
            <a:ext cx="4380931" cy="4380931"/>
          </a:xfrm>
          <a:prstGeom prst="rect">
            <a:avLst/>
          </a:prstGeom>
        </p:spPr>
      </p:pic>
    </p:spTree>
    <p:extLst>
      <p:ext uri="{BB962C8B-B14F-4D97-AF65-F5344CB8AC3E}">
        <p14:creationId xmlns:p14="http://schemas.microsoft.com/office/powerpoint/2010/main" val="3717877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2691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81" y="-78317"/>
            <a:ext cx="9450439" cy="1325563"/>
          </a:xfrm>
        </p:spPr>
        <p:txBody>
          <a:bodyPr/>
          <a:lstStyle/>
          <a:p>
            <a:r>
              <a:rPr lang="en-US" dirty="0" smtClean="0"/>
              <a:t>Different Types of Data</a:t>
            </a:r>
            <a:endParaRPr lang="en-IN" dirty="0"/>
          </a:p>
        </p:txBody>
      </p:sp>
      <p:sp>
        <p:nvSpPr>
          <p:cNvPr id="4" name="Slide Number Placeholder 3"/>
          <p:cNvSpPr>
            <a:spLocks noGrp="1"/>
          </p:cNvSpPr>
          <p:nvPr>
            <p:ph type="sldNum" sz="quarter" idx="12"/>
          </p:nvPr>
        </p:nvSpPr>
        <p:spPr/>
        <p:txBody>
          <a:bodyPr/>
          <a:lstStyle/>
          <a:p>
            <a:fld id="{362E0BA0-CB3A-7549-A0BA-9675C268EFD9}" type="slidenum">
              <a:rPr lang="en-US" smtClean="0"/>
              <a:pPr/>
              <a:t>11</a:t>
            </a:fld>
            <a:endParaRPr lang="en-US" dirty="0"/>
          </a:p>
        </p:txBody>
      </p:sp>
      <p:pic>
        <p:nvPicPr>
          <p:cNvPr id="5" name="Picture 4"/>
          <p:cNvPicPr>
            <a:picLocks noChangeAspect="1"/>
          </p:cNvPicPr>
          <p:nvPr/>
        </p:nvPicPr>
        <p:blipFill rotWithShape="1">
          <a:blip r:embed="rId2"/>
          <a:srcRect l="9851" t="31832" r="56790" b="19388"/>
          <a:stretch/>
        </p:blipFill>
        <p:spPr>
          <a:xfrm>
            <a:off x="559557" y="1132764"/>
            <a:ext cx="6346210" cy="5217521"/>
          </a:xfrm>
          <a:prstGeom prst="rect">
            <a:avLst/>
          </a:prstGeom>
        </p:spPr>
      </p:pic>
    </p:spTree>
    <p:extLst>
      <p:ext uri="{BB962C8B-B14F-4D97-AF65-F5344CB8AC3E}">
        <p14:creationId xmlns:p14="http://schemas.microsoft.com/office/powerpoint/2010/main" val="195141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12</a:t>
            </a:fld>
            <a:endParaRPr lang="en-US" dirty="0">
              <a:solidFill>
                <a:prstClr val="white"/>
              </a:solidFill>
            </a:endParaRPr>
          </a:p>
        </p:txBody>
      </p:sp>
      <p:sp>
        <p:nvSpPr>
          <p:cNvPr id="27" name="Text Placeholder 6"/>
          <p:cNvSpPr txBox="1">
            <a:spLocks/>
          </p:cNvSpPr>
          <p:nvPr/>
        </p:nvSpPr>
        <p:spPr>
          <a:xfrm>
            <a:off x="517683" y="2576919"/>
            <a:ext cx="4658431" cy="15571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Time Series Forecasting is the use of statistical models to predict future values based on past results.</a:t>
            </a:r>
          </a:p>
        </p:txBody>
      </p:sp>
      <p:sp>
        <p:nvSpPr>
          <p:cNvPr id="2" name="Title 1"/>
          <p:cNvSpPr>
            <a:spLocks noGrp="1"/>
          </p:cNvSpPr>
          <p:nvPr>
            <p:ph type="title"/>
          </p:nvPr>
        </p:nvSpPr>
        <p:spPr/>
        <p:txBody>
          <a:bodyPr/>
          <a:lstStyle/>
          <a:p>
            <a:r>
              <a:rPr lang="en-IN" dirty="0" smtClean="0"/>
              <a:t>What is Time Series Forecasting ?</a:t>
            </a:r>
            <a:endParaRPr lang="en-IN" dirty="0"/>
          </a:p>
        </p:txBody>
      </p:sp>
      <p:pic>
        <p:nvPicPr>
          <p:cNvPr id="3" name="Picture 2"/>
          <p:cNvPicPr>
            <a:picLocks noChangeAspect="1"/>
          </p:cNvPicPr>
          <p:nvPr/>
        </p:nvPicPr>
        <p:blipFill>
          <a:blip r:embed="rId3"/>
          <a:stretch>
            <a:fillRect/>
          </a:stretch>
        </p:blipFill>
        <p:spPr>
          <a:xfrm>
            <a:off x="6395434" y="1598460"/>
            <a:ext cx="4374166" cy="4038600"/>
          </a:xfrm>
          <a:prstGeom prst="rect">
            <a:avLst/>
          </a:prstGeom>
        </p:spPr>
      </p:pic>
      <p:cxnSp>
        <p:nvCxnSpPr>
          <p:cNvPr id="7" name="Straight Connector 6"/>
          <p:cNvCxnSpPr/>
          <p:nvPr/>
        </p:nvCxnSpPr>
        <p:spPr>
          <a:xfrm>
            <a:off x="5273492" y="1714035"/>
            <a:ext cx="0" cy="3923025"/>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32508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13</a:t>
            </a:fld>
            <a:endParaRPr lang="en-US" dirty="0">
              <a:solidFill>
                <a:prstClr val="white"/>
              </a:solidFill>
            </a:endParaRPr>
          </a:p>
        </p:txBody>
      </p:sp>
      <p:sp>
        <p:nvSpPr>
          <p:cNvPr id="27" name="Text Placeholder 6"/>
          <p:cNvSpPr txBox="1">
            <a:spLocks/>
          </p:cNvSpPr>
          <p:nvPr/>
        </p:nvSpPr>
        <p:spPr>
          <a:xfrm>
            <a:off x="517683" y="2576919"/>
            <a:ext cx="4658431" cy="15571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Any variable that can be </a:t>
            </a:r>
            <a:r>
              <a:rPr lang="en-IN" b="1" dirty="0" smtClean="0">
                <a:solidFill>
                  <a:prstClr val="black"/>
                </a:solidFill>
                <a:cs typeface="Arial" panose="020B0604020202020204" pitchFamily="34" charset="0"/>
              </a:rPr>
              <a:t>tracked</a:t>
            </a:r>
            <a:r>
              <a:rPr lang="en-IN" dirty="0" smtClean="0">
                <a:solidFill>
                  <a:prstClr val="black"/>
                </a:solidFill>
                <a:cs typeface="Arial" panose="020B0604020202020204" pitchFamily="34" charset="0"/>
              </a:rPr>
              <a:t> and collected overtime.</a:t>
            </a:r>
          </a:p>
        </p:txBody>
      </p:sp>
      <p:sp>
        <p:nvSpPr>
          <p:cNvPr id="2" name="Title 1"/>
          <p:cNvSpPr>
            <a:spLocks noGrp="1"/>
          </p:cNvSpPr>
          <p:nvPr>
            <p:ph type="title"/>
          </p:nvPr>
        </p:nvSpPr>
        <p:spPr/>
        <p:txBody>
          <a:bodyPr/>
          <a:lstStyle/>
          <a:p>
            <a:r>
              <a:rPr lang="en-IN" dirty="0" smtClean="0"/>
              <a:t>What kind of variables can we forecast ?</a:t>
            </a:r>
            <a:endParaRPr lang="en-IN" dirty="0"/>
          </a:p>
        </p:txBody>
      </p:sp>
      <p:cxnSp>
        <p:nvCxnSpPr>
          <p:cNvPr id="7" name="Straight Connector 6"/>
          <p:cNvCxnSpPr/>
          <p:nvPr/>
        </p:nvCxnSpPr>
        <p:spPr>
          <a:xfrm>
            <a:off x="5273492" y="171403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stretch>
            <a:fillRect/>
          </a:stretch>
        </p:blipFill>
        <p:spPr>
          <a:xfrm>
            <a:off x="6040192" y="1714035"/>
            <a:ext cx="4252040" cy="3962400"/>
          </a:xfrm>
          <a:prstGeom prst="rect">
            <a:avLst/>
          </a:prstGeom>
        </p:spPr>
      </p:pic>
    </p:spTree>
    <p:extLst>
      <p:ext uri="{BB962C8B-B14F-4D97-AF65-F5344CB8AC3E}">
        <p14:creationId xmlns:p14="http://schemas.microsoft.com/office/powerpoint/2010/main" val="17237854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14</a:t>
            </a:fld>
            <a:endParaRPr lang="en-US" dirty="0">
              <a:solidFill>
                <a:prstClr val="white"/>
              </a:solidFill>
            </a:endParaRPr>
          </a:p>
        </p:txBody>
      </p:sp>
      <p:sp>
        <p:nvSpPr>
          <p:cNvPr id="2" name="Title 1"/>
          <p:cNvSpPr>
            <a:spLocks noGrp="1"/>
          </p:cNvSpPr>
          <p:nvPr>
            <p:ph type="title"/>
          </p:nvPr>
        </p:nvSpPr>
        <p:spPr/>
        <p:txBody>
          <a:bodyPr/>
          <a:lstStyle/>
          <a:p>
            <a:r>
              <a:rPr lang="en-IN" dirty="0" smtClean="0"/>
              <a:t>What kind of variables can we forecast ?</a:t>
            </a:r>
            <a:endParaRPr lang="en-IN" dirty="0"/>
          </a:p>
        </p:txBody>
      </p:sp>
      <p:sp>
        <p:nvSpPr>
          <p:cNvPr id="10" name="Text Placeholder 6"/>
          <p:cNvSpPr txBox="1">
            <a:spLocks/>
          </p:cNvSpPr>
          <p:nvPr/>
        </p:nvSpPr>
        <p:spPr>
          <a:xfrm>
            <a:off x="254000" y="1829048"/>
            <a:ext cx="3268704" cy="42746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t>Annual Time Series Data</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https</a:t>
            </a:r>
            <a:r>
              <a:rPr lang="en-IN" dirty="0">
                <a:solidFill>
                  <a:prstClr val="black"/>
                </a:solidFill>
                <a:cs typeface="Arial" panose="020B0604020202020204" pitchFamily="34" charset="0"/>
              </a:rPr>
              <a:t>://datamarket.com/data/set/22ta/real-daily-wages-in-pounds-england-1260-1994#!ds=22ta&amp;display=line</a:t>
            </a:r>
            <a:endParaRPr lang="en-IN" dirty="0" smtClean="0">
              <a:solidFill>
                <a:prstClr val="black"/>
              </a:solidFill>
              <a:cs typeface="Arial" panose="020B0604020202020204" pitchFamily="34" charset="0"/>
            </a:endParaRPr>
          </a:p>
        </p:txBody>
      </p:sp>
      <p:cxnSp>
        <p:nvCxnSpPr>
          <p:cNvPr id="11" name="Straight Connector 10"/>
          <p:cNvCxnSpPr/>
          <p:nvPr/>
        </p:nvCxnSpPr>
        <p:spPr>
          <a:xfrm>
            <a:off x="3522704" y="1563688"/>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8"/>
          <p:cNvPicPr>
            <a:picLocks noChangeAspect="1"/>
          </p:cNvPicPr>
          <p:nvPr/>
        </p:nvPicPr>
        <p:blipFill>
          <a:blip r:embed="rId3"/>
          <a:stretch>
            <a:fillRect/>
          </a:stretch>
        </p:blipFill>
        <p:spPr>
          <a:xfrm>
            <a:off x="3637108" y="1544739"/>
            <a:ext cx="8314486" cy="4295775"/>
          </a:xfrm>
          <a:prstGeom prst="rect">
            <a:avLst/>
          </a:prstGeom>
        </p:spPr>
      </p:pic>
    </p:spTree>
    <p:extLst>
      <p:ext uri="{BB962C8B-B14F-4D97-AF65-F5344CB8AC3E}">
        <p14:creationId xmlns:p14="http://schemas.microsoft.com/office/powerpoint/2010/main" val="25596186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15</a:t>
            </a:fld>
            <a:endParaRPr lang="en-US" dirty="0">
              <a:solidFill>
                <a:prstClr val="white"/>
              </a:solidFill>
            </a:endParaRPr>
          </a:p>
        </p:txBody>
      </p:sp>
      <p:sp>
        <p:nvSpPr>
          <p:cNvPr id="2" name="Title 1"/>
          <p:cNvSpPr>
            <a:spLocks noGrp="1"/>
          </p:cNvSpPr>
          <p:nvPr>
            <p:ph type="title"/>
          </p:nvPr>
        </p:nvSpPr>
        <p:spPr/>
        <p:txBody>
          <a:bodyPr/>
          <a:lstStyle/>
          <a:p>
            <a:r>
              <a:rPr lang="en-IN" dirty="0" smtClean="0"/>
              <a:t>What kind of variables can we forecast ?</a:t>
            </a:r>
            <a:endParaRPr lang="en-IN" dirty="0"/>
          </a:p>
        </p:txBody>
      </p:sp>
      <p:sp>
        <p:nvSpPr>
          <p:cNvPr id="10" name="Text Placeholder 6"/>
          <p:cNvSpPr txBox="1">
            <a:spLocks/>
          </p:cNvSpPr>
          <p:nvPr/>
        </p:nvSpPr>
        <p:spPr>
          <a:xfrm>
            <a:off x="254000" y="1829048"/>
            <a:ext cx="3268704" cy="42746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t>Monthly Time Series Data</a:t>
            </a:r>
          </a:p>
          <a:p>
            <a:pPr>
              <a:lnSpc>
                <a:spcPct val="150000"/>
              </a:lnSpc>
              <a:buClr>
                <a:srgbClr val="E57725"/>
              </a:buClr>
              <a:buSzPct val="80000"/>
              <a:buFont typeface="Arial" panose="020B0604020202020204" pitchFamily="34" charset="0"/>
              <a:buChar char="►"/>
            </a:pPr>
            <a:r>
              <a:rPr lang="en-IN" dirty="0">
                <a:solidFill>
                  <a:prstClr val="black"/>
                </a:solidFill>
                <a:cs typeface="Arial" panose="020B0604020202020204" pitchFamily="34" charset="0"/>
              </a:rPr>
              <a:t>https://datamarket.com/data/set/22ox/monthly-milk-production-pounds-per-cow-jan-62-dec-75#!ds=22ox&amp;display=line</a:t>
            </a:r>
            <a:endParaRPr lang="en-IN" dirty="0" smtClean="0">
              <a:solidFill>
                <a:prstClr val="black"/>
              </a:solidFill>
              <a:cs typeface="Arial" panose="020B0604020202020204" pitchFamily="34" charset="0"/>
            </a:endParaRPr>
          </a:p>
        </p:txBody>
      </p:sp>
      <p:cxnSp>
        <p:nvCxnSpPr>
          <p:cNvPr id="11" name="Straight Connector 10"/>
          <p:cNvCxnSpPr/>
          <p:nvPr/>
        </p:nvCxnSpPr>
        <p:spPr>
          <a:xfrm>
            <a:off x="3522704" y="1563688"/>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3670479" y="1594099"/>
            <a:ext cx="8422782" cy="4391025"/>
          </a:xfrm>
          <a:prstGeom prst="rect">
            <a:avLst/>
          </a:prstGeom>
        </p:spPr>
      </p:pic>
    </p:spTree>
    <p:extLst>
      <p:ext uri="{BB962C8B-B14F-4D97-AF65-F5344CB8AC3E}">
        <p14:creationId xmlns:p14="http://schemas.microsoft.com/office/powerpoint/2010/main" val="34755887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16</a:t>
            </a:fld>
            <a:endParaRPr lang="en-US" dirty="0">
              <a:solidFill>
                <a:prstClr val="white"/>
              </a:solidFill>
            </a:endParaRPr>
          </a:p>
        </p:txBody>
      </p:sp>
      <p:sp>
        <p:nvSpPr>
          <p:cNvPr id="2" name="Title 1"/>
          <p:cNvSpPr>
            <a:spLocks noGrp="1"/>
          </p:cNvSpPr>
          <p:nvPr>
            <p:ph type="title"/>
          </p:nvPr>
        </p:nvSpPr>
        <p:spPr/>
        <p:txBody>
          <a:bodyPr/>
          <a:lstStyle/>
          <a:p>
            <a:r>
              <a:rPr lang="en-IN" dirty="0" smtClean="0"/>
              <a:t>What kind of variables can we forecast ?</a:t>
            </a:r>
            <a:endParaRPr lang="en-IN" dirty="0"/>
          </a:p>
        </p:txBody>
      </p:sp>
      <p:sp>
        <p:nvSpPr>
          <p:cNvPr id="10" name="Text Placeholder 6"/>
          <p:cNvSpPr txBox="1">
            <a:spLocks/>
          </p:cNvSpPr>
          <p:nvPr/>
        </p:nvSpPr>
        <p:spPr>
          <a:xfrm>
            <a:off x="254000" y="1829048"/>
            <a:ext cx="3268704" cy="42746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t>Quarterly Time Series Data</a:t>
            </a:r>
          </a:p>
          <a:p>
            <a:pPr>
              <a:lnSpc>
                <a:spcPct val="150000"/>
              </a:lnSpc>
              <a:buClr>
                <a:srgbClr val="E57725"/>
              </a:buClr>
              <a:buSzPct val="80000"/>
              <a:buFont typeface="Arial" panose="020B0604020202020204" pitchFamily="34" charset="0"/>
              <a:buChar char="►"/>
            </a:pPr>
            <a:r>
              <a:rPr lang="en-IN" dirty="0">
                <a:solidFill>
                  <a:prstClr val="black"/>
                </a:solidFill>
                <a:cs typeface="Arial" panose="020B0604020202020204" pitchFamily="34" charset="0"/>
              </a:rPr>
              <a:t>https://datamarket.com/data/set/22vd/quarterly-production-of-clay-bricks-million-units-mar-1956-sep-1994#!ds=22vd&amp;display=line</a:t>
            </a:r>
            <a:endParaRPr lang="en-IN" dirty="0" smtClean="0">
              <a:solidFill>
                <a:prstClr val="black"/>
              </a:solidFill>
              <a:cs typeface="Arial" panose="020B0604020202020204" pitchFamily="34" charset="0"/>
            </a:endParaRPr>
          </a:p>
        </p:txBody>
      </p:sp>
      <p:cxnSp>
        <p:nvCxnSpPr>
          <p:cNvPr id="11" name="Straight Connector 10"/>
          <p:cNvCxnSpPr/>
          <p:nvPr/>
        </p:nvCxnSpPr>
        <p:spPr>
          <a:xfrm>
            <a:off x="3522704" y="1563688"/>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stretch>
            <a:fillRect/>
          </a:stretch>
        </p:blipFill>
        <p:spPr>
          <a:xfrm>
            <a:off x="3709115" y="1563688"/>
            <a:ext cx="8281116" cy="4391025"/>
          </a:xfrm>
          <a:prstGeom prst="rect">
            <a:avLst/>
          </a:prstGeom>
        </p:spPr>
      </p:pic>
    </p:spTree>
    <p:extLst>
      <p:ext uri="{BB962C8B-B14F-4D97-AF65-F5344CB8AC3E}">
        <p14:creationId xmlns:p14="http://schemas.microsoft.com/office/powerpoint/2010/main" val="30062670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17</a:t>
            </a:fld>
            <a:endParaRPr lang="en-US" dirty="0">
              <a:solidFill>
                <a:prstClr val="white"/>
              </a:solidFill>
            </a:endParaRPr>
          </a:p>
        </p:txBody>
      </p:sp>
      <p:sp>
        <p:nvSpPr>
          <p:cNvPr id="2" name="Title 1"/>
          <p:cNvSpPr>
            <a:spLocks noGrp="1"/>
          </p:cNvSpPr>
          <p:nvPr>
            <p:ph type="title"/>
          </p:nvPr>
        </p:nvSpPr>
        <p:spPr/>
        <p:txBody>
          <a:bodyPr/>
          <a:lstStyle/>
          <a:p>
            <a:r>
              <a:rPr lang="en-IN" dirty="0" smtClean="0"/>
              <a:t>What kind of variables can we forecast ?</a:t>
            </a:r>
            <a:endParaRPr lang="en-IN" dirty="0"/>
          </a:p>
        </p:txBody>
      </p:sp>
      <p:sp>
        <p:nvSpPr>
          <p:cNvPr id="10" name="Text Placeholder 6"/>
          <p:cNvSpPr txBox="1">
            <a:spLocks/>
          </p:cNvSpPr>
          <p:nvPr/>
        </p:nvSpPr>
        <p:spPr>
          <a:xfrm>
            <a:off x="254000" y="1829048"/>
            <a:ext cx="3268704" cy="42746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t>Daily Time Series Data</a:t>
            </a:r>
          </a:p>
          <a:p>
            <a:pPr>
              <a:lnSpc>
                <a:spcPct val="150000"/>
              </a:lnSpc>
              <a:buClr>
                <a:srgbClr val="E57725"/>
              </a:buClr>
              <a:buSzPct val="80000"/>
              <a:buFont typeface="Arial" panose="020B0604020202020204" pitchFamily="34" charset="0"/>
              <a:buChar char="►"/>
            </a:pPr>
            <a:r>
              <a:rPr lang="en-IN" dirty="0">
                <a:solidFill>
                  <a:prstClr val="black"/>
                </a:solidFill>
                <a:cs typeface="Arial" panose="020B0604020202020204" pitchFamily="34" charset="0"/>
              </a:rPr>
              <a:t>https://datamarket.com/data/set/231i/ibm-common-stock-closing-prices#!ds=231i&amp;display=line</a:t>
            </a:r>
            <a:endParaRPr lang="en-IN" dirty="0" smtClean="0">
              <a:solidFill>
                <a:prstClr val="black"/>
              </a:solidFill>
              <a:cs typeface="Arial" panose="020B0604020202020204" pitchFamily="34" charset="0"/>
            </a:endParaRPr>
          </a:p>
        </p:txBody>
      </p:sp>
      <p:cxnSp>
        <p:nvCxnSpPr>
          <p:cNvPr id="11" name="Straight Connector 10"/>
          <p:cNvCxnSpPr/>
          <p:nvPr/>
        </p:nvCxnSpPr>
        <p:spPr>
          <a:xfrm>
            <a:off x="3522704" y="1563688"/>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3629763" y="1563688"/>
            <a:ext cx="8399106" cy="4229100"/>
          </a:xfrm>
          <a:prstGeom prst="rect">
            <a:avLst/>
          </a:prstGeom>
        </p:spPr>
      </p:pic>
    </p:spTree>
    <p:extLst>
      <p:ext uri="{BB962C8B-B14F-4D97-AF65-F5344CB8AC3E}">
        <p14:creationId xmlns:p14="http://schemas.microsoft.com/office/powerpoint/2010/main" val="31149160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18</a:t>
            </a:fld>
            <a:endParaRPr lang="en-US" dirty="0">
              <a:solidFill>
                <a:prstClr val="white"/>
              </a:solidFill>
            </a:endParaRPr>
          </a:p>
        </p:txBody>
      </p:sp>
      <p:sp>
        <p:nvSpPr>
          <p:cNvPr id="2" name="Title 1"/>
          <p:cNvSpPr>
            <a:spLocks noGrp="1"/>
          </p:cNvSpPr>
          <p:nvPr>
            <p:ph type="title"/>
          </p:nvPr>
        </p:nvSpPr>
        <p:spPr/>
        <p:txBody>
          <a:bodyPr/>
          <a:lstStyle/>
          <a:p>
            <a:r>
              <a:rPr lang="en-IN" dirty="0" smtClean="0"/>
              <a:t>What kind of variables can we forecast ?</a:t>
            </a:r>
            <a:endParaRPr lang="en-IN" dirty="0"/>
          </a:p>
        </p:txBody>
      </p:sp>
      <p:sp>
        <p:nvSpPr>
          <p:cNvPr id="10" name="Text Placeholder 6"/>
          <p:cNvSpPr txBox="1">
            <a:spLocks/>
          </p:cNvSpPr>
          <p:nvPr/>
        </p:nvSpPr>
        <p:spPr>
          <a:xfrm>
            <a:off x="254000" y="1829048"/>
            <a:ext cx="3268704" cy="42746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t>Weekly Time Series Data</a:t>
            </a:r>
          </a:p>
          <a:p>
            <a:pPr>
              <a:lnSpc>
                <a:spcPct val="150000"/>
              </a:lnSpc>
              <a:buClr>
                <a:srgbClr val="E57725"/>
              </a:buClr>
              <a:buSzPct val="80000"/>
              <a:buFont typeface="Arial" panose="020B0604020202020204" pitchFamily="34" charset="0"/>
              <a:buChar char="►"/>
            </a:pPr>
            <a:r>
              <a:rPr lang="en-IN" dirty="0">
                <a:solidFill>
                  <a:prstClr val="black"/>
                </a:solidFill>
                <a:cs typeface="Arial" panose="020B0604020202020204" pitchFamily="34" charset="0"/>
              </a:rPr>
              <a:t>https://datamarket.com/data/set/22p2/weekly-market-share-data-of-crest-toothpaste-from-junuary-1958-to-april-1963#!ds=22p2&amp;display=line</a:t>
            </a:r>
            <a:endParaRPr lang="en-IN" dirty="0" smtClean="0">
              <a:solidFill>
                <a:prstClr val="black"/>
              </a:solidFill>
              <a:cs typeface="Arial" panose="020B0604020202020204" pitchFamily="34" charset="0"/>
            </a:endParaRPr>
          </a:p>
        </p:txBody>
      </p:sp>
      <p:cxnSp>
        <p:nvCxnSpPr>
          <p:cNvPr id="11" name="Straight Connector 10"/>
          <p:cNvCxnSpPr/>
          <p:nvPr/>
        </p:nvCxnSpPr>
        <p:spPr>
          <a:xfrm>
            <a:off x="3522704" y="1563688"/>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stretch>
            <a:fillRect/>
          </a:stretch>
        </p:blipFill>
        <p:spPr>
          <a:xfrm>
            <a:off x="3631843" y="1563688"/>
            <a:ext cx="8435661" cy="4248150"/>
          </a:xfrm>
          <a:prstGeom prst="rect">
            <a:avLst/>
          </a:prstGeom>
        </p:spPr>
      </p:pic>
    </p:spTree>
    <p:extLst>
      <p:ext uri="{BB962C8B-B14F-4D97-AF65-F5344CB8AC3E}">
        <p14:creationId xmlns:p14="http://schemas.microsoft.com/office/powerpoint/2010/main" val="11138370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19</a:t>
            </a:fld>
            <a:endParaRPr lang="en-US" dirty="0">
              <a:solidFill>
                <a:prstClr val="white"/>
              </a:solidFill>
            </a:endParaRPr>
          </a:p>
        </p:txBody>
      </p:sp>
      <p:sp>
        <p:nvSpPr>
          <p:cNvPr id="2" name="Title 1"/>
          <p:cNvSpPr>
            <a:spLocks noGrp="1"/>
          </p:cNvSpPr>
          <p:nvPr>
            <p:ph type="title"/>
          </p:nvPr>
        </p:nvSpPr>
        <p:spPr/>
        <p:txBody>
          <a:bodyPr/>
          <a:lstStyle/>
          <a:p>
            <a:r>
              <a:rPr lang="en-IN" dirty="0" smtClean="0"/>
              <a:t>What kind of variables can we forecast ?</a:t>
            </a:r>
            <a:endParaRPr lang="en-IN" dirty="0"/>
          </a:p>
        </p:txBody>
      </p:sp>
      <p:sp>
        <p:nvSpPr>
          <p:cNvPr id="10" name="Text Placeholder 6"/>
          <p:cNvSpPr txBox="1">
            <a:spLocks/>
          </p:cNvSpPr>
          <p:nvPr/>
        </p:nvSpPr>
        <p:spPr>
          <a:xfrm>
            <a:off x="254000" y="1829048"/>
            <a:ext cx="3268704" cy="42746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t>Half Hourly Time Series Data</a:t>
            </a:r>
          </a:p>
          <a:p>
            <a:pPr>
              <a:lnSpc>
                <a:spcPct val="150000"/>
              </a:lnSpc>
              <a:buClr>
                <a:srgbClr val="E57725"/>
              </a:buClr>
              <a:buSzPct val="80000"/>
              <a:buFont typeface="Arial" panose="020B0604020202020204" pitchFamily="34" charset="0"/>
              <a:buChar char="►"/>
            </a:pPr>
            <a:r>
              <a:rPr lang="en-IN" dirty="0">
                <a:solidFill>
                  <a:prstClr val="black"/>
                </a:solidFill>
                <a:cs typeface="Arial" panose="020B0604020202020204" pitchFamily="34" charset="0"/>
              </a:rPr>
              <a:t>https://datamarket.com/data/set/232a/half-hourly-precipitation-and-stream-flow-river-hirnant-wales-uk-november-and-december-1972#!ds=232a!2eqz&amp;display=line</a:t>
            </a:r>
            <a:endParaRPr lang="en-IN" dirty="0" smtClean="0">
              <a:solidFill>
                <a:prstClr val="black"/>
              </a:solidFill>
              <a:cs typeface="Arial" panose="020B0604020202020204" pitchFamily="34" charset="0"/>
            </a:endParaRPr>
          </a:p>
        </p:txBody>
      </p:sp>
      <p:cxnSp>
        <p:nvCxnSpPr>
          <p:cNvPr id="11" name="Straight Connector 10"/>
          <p:cNvCxnSpPr/>
          <p:nvPr/>
        </p:nvCxnSpPr>
        <p:spPr>
          <a:xfrm>
            <a:off x="3522704" y="1563688"/>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3682217" y="1563688"/>
            <a:ext cx="8127710" cy="4352925"/>
          </a:xfrm>
          <a:prstGeom prst="rect">
            <a:avLst/>
          </a:prstGeom>
        </p:spPr>
      </p:pic>
    </p:spTree>
    <p:extLst>
      <p:ext uri="{BB962C8B-B14F-4D97-AF65-F5344CB8AC3E}">
        <p14:creationId xmlns:p14="http://schemas.microsoft.com/office/powerpoint/2010/main" val="16516473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999" y="238125"/>
            <a:ext cx="9450439" cy="1325563"/>
          </a:xfrm>
        </p:spPr>
        <p:txBody>
          <a:bodyPr/>
          <a:lstStyle/>
          <a:p>
            <a:r>
              <a:rPr lang="en-US" dirty="0" smtClean="0"/>
              <a:t>Objectives</a:t>
            </a:r>
            <a:endParaRPr lang="en-IN" dirty="0"/>
          </a:p>
        </p:txBody>
      </p:sp>
      <p:sp>
        <p:nvSpPr>
          <p:cNvPr id="4" name="Slide Number Placeholder 3"/>
          <p:cNvSpPr>
            <a:spLocks noGrp="1"/>
          </p:cNvSpPr>
          <p:nvPr>
            <p:ph type="sldNum" sz="quarter" idx="12"/>
          </p:nvPr>
        </p:nvSpPr>
        <p:spPr/>
        <p:txBody>
          <a:bodyPr/>
          <a:lstStyle/>
          <a:p>
            <a:fld id="{362E0BA0-CB3A-7549-A0BA-9675C268EFD9}" type="slidenum">
              <a:rPr lang="en-US" smtClean="0"/>
              <a:pPr/>
              <a:t>2</a:t>
            </a:fld>
            <a:endParaRPr lang="en-US" dirty="0"/>
          </a:p>
        </p:txBody>
      </p:sp>
      <p:sp>
        <p:nvSpPr>
          <p:cNvPr id="6" name="Content Placeholder 2"/>
          <p:cNvSpPr>
            <a:spLocks noGrp="1"/>
          </p:cNvSpPr>
          <p:nvPr>
            <p:ph idx="1" hasCustomPrompt="1"/>
          </p:nvPr>
        </p:nvSpPr>
        <p:spPr>
          <a:xfrm>
            <a:off x="254000" y="1371600"/>
            <a:ext cx="11214100" cy="467836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
                <a:srgbClr val="E57725"/>
              </a:buClr>
              <a:buSzPct val="100000"/>
              <a:buFont typeface="Webdings" panose="05030102010509060703" pitchFamily="18" charset="2"/>
              <a:buChar char=""/>
              <a:tabLst/>
              <a:defRPr baseline="0">
                <a:latin typeface="Arial" panose="020B0604020202020204" pitchFamily="34" charset="0"/>
                <a:cs typeface="Arial" panose="020B0604020202020204" pitchFamily="34" charset="0"/>
              </a:defRPr>
            </a:lvl1pPr>
            <a:lvl2pPr marL="6858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2pPr>
            <a:lvl3pPr marL="11430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3pPr>
            <a:lvl4pPr marL="16002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4pPr>
            <a:lvl5pPr marL="20574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5pPr>
          </a:lstStyle>
          <a:p>
            <a:pPr>
              <a:buFont typeface="Wingdings" panose="05000000000000000000" pitchFamily="2" charset="2"/>
              <a:buChar char="Ø"/>
            </a:pPr>
            <a:r>
              <a:rPr lang="en-US" dirty="0" smtClean="0"/>
              <a:t> After attending this session, you will be able to –</a:t>
            </a:r>
          </a:p>
          <a:p>
            <a:pPr lvl="1">
              <a:buFont typeface="Wingdings" panose="05000000000000000000" pitchFamily="2" charset="2"/>
              <a:buChar char="v"/>
            </a:pPr>
            <a:r>
              <a:rPr lang="en-US" sz="2800" dirty="0" smtClean="0"/>
              <a:t> Delineate different ways to forecast Sales</a:t>
            </a:r>
          </a:p>
          <a:p>
            <a:pPr lvl="1">
              <a:buFont typeface="Wingdings" panose="05000000000000000000" pitchFamily="2" charset="2"/>
              <a:buChar char="v"/>
            </a:pPr>
            <a:r>
              <a:rPr lang="en-US" sz="2800" dirty="0"/>
              <a:t> </a:t>
            </a:r>
            <a:r>
              <a:rPr lang="en-US" sz="2800" dirty="0" smtClean="0"/>
              <a:t>Explain different models for forecasting sales</a:t>
            </a:r>
          </a:p>
          <a:p>
            <a:pPr lvl="1">
              <a:buFont typeface="Wingdings" panose="05000000000000000000" pitchFamily="2" charset="2"/>
              <a:buChar char="v"/>
            </a:pPr>
            <a:r>
              <a:rPr lang="en-US" sz="2800" dirty="0"/>
              <a:t> </a:t>
            </a:r>
            <a:r>
              <a:rPr lang="en-US" sz="2800" dirty="0" smtClean="0"/>
              <a:t>Explain seasonality and cyclic variation</a:t>
            </a:r>
          </a:p>
          <a:p>
            <a:pPr lvl="1">
              <a:buFont typeface="Wingdings" panose="05000000000000000000" pitchFamily="2" charset="2"/>
              <a:buChar char="v"/>
            </a:pPr>
            <a:r>
              <a:rPr lang="en-US" sz="2800" dirty="0"/>
              <a:t> </a:t>
            </a:r>
            <a:r>
              <a:rPr lang="en-US" sz="2800" dirty="0" smtClean="0"/>
              <a:t>Describe ARIMA models</a:t>
            </a:r>
          </a:p>
          <a:p>
            <a:pPr lvl="1">
              <a:buFont typeface="Wingdings" panose="05000000000000000000" pitchFamily="2" charset="2"/>
              <a:buChar char="v"/>
            </a:pPr>
            <a:r>
              <a:rPr lang="en-US" sz="2800" dirty="0"/>
              <a:t> </a:t>
            </a:r>
            <a:r>
              <a:rPr lang="en-US" sz="2800" dirty="0" smtClean="0"/>
              <a:t>Describe Smoothing models</a:t>
            </a:r>
            <a:endParaRPr lang="en-US" sz="2800"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a:p>
          <a:p>
            <a:pPr marL="0" indent="0">
              <a:buNone/>
            </a:pPr>
            <a:endParaRPr lang="en-US" dirty="0"/>
          </a:p>
        </p:txBody>
      </p:sp>
    </p:spTree>
    <p:extLst>
      <p:ext uri="{BB962C8B-B14F-4D97-AF65-F5344CB8AC3E}">
        <p14:creationId xmlns:p14="http://schemas.microsoft.com/office/powerpoint/2010/main" val="14622641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20</a:t>
            </a:fld>
            <a:endParaRPr lang="en-US" dirty="0">
              <a:solidFill>
                <a:prstClr val="white"/>
              </a:solidFill>
            </a:endParaRPr>
          </a:p>
        </p:txBody>
      </p:sp>
      <p:sp>
        <p:nvSpPr>
          <p:cNvPr id="2" name="Title 1"/>
          <p:cNvSpPr>
            <a:spLocks noGrp="1"/>
          </p:cNvSpPr>
          <p:nvPr>
            <p:ph type="title"/>
          </p:nvPr>
        </p:nvSpPr>
        <p:spPr/>
        <p:txBody>
          <a:bodyPr/>
          <a:lstStyle/>
          <a:p>
            <a:r>
              <a:rPr lang="en-IN" dirty="0" smtClean="0"/>
              <a:t>What kind of variables can we forecast ?</a:t>
            </a:r>
            <a:endParaRPr lang="en-IN" dirty="0"/>
          </a:p>
        </p:txBody>
      </p:sp>
      <p:sp>
        <p:nvSpPr>
          <p:cNvPr id="10" name="Text Placeholder 6"/>
          <p:cNvSpPr txBox="1">
            <a:spLocks/>
          </p:cNvSpPr>
          <p:nvPr/>
        </p:nvSpPr>
        <p:spPr>
          <a:xfrm>
            <a:off x="254000" y="1563688"/>
            <a:ext cx="3268704" cy="42746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t>Hourly Time Series Data</a:t>
            </a:r>
          </a:p>
          <a:p>
            <a:pPr>
              <a:lnSpc>
                <a:spcPct val="150000"/>
              </a:lnSpc>
              <a:buClr>
                <a:srgbClr val="E57725"/>
              </a:buClr>
              <a:buSzPct val="80000"/>
              <a:buFont typeface="Arial" panose="020B0604020202020204" pitchFamily="34" charset="0"/>
              <a:buChar char="►"/>
            </a:pPr>
            <a:r>
              <a:rPr lang="en-IN" dirty="0">
                <a:solidFill>
                  <a:prstClr val="black"/>
                </a:solidFill>
                <a:cs typeface="Arial" panose="020B0604020202020204" pitchFamily="34" charset="0"/>
              </a:rPr>
              <a:t>https://datamarket.com/data/set/232j/internet-traffic-data-in-bits-from-a-private-isp-with-centres-in-11-european-cities-the-data-corresponds-to-a-transatlantic-link-and-was-collected-from-0657-hours-on-7-june-to-1117-hours-on-31-july-2005-hourly-data#!ds=232j&amp;display=line</a:t>
            </a:r>
            <a:endParaRPr lang="en-IN" dirty="0" smtClean="0">
              <a:solidFill>
                <a:prstClr val="black"/>
              </a:solidFill>
              <a:cs typeface="Arial" panose="020B0604020202020204" pitchFamily="34" charset="0"/>
            </a:endParaRPr>
          </a:p>
        </p:txBody>
      </p:sp>
      <p:cxnSp>
        <p:nvCxnSpPr>
          <p:cNvPr id="11" name="Straight Connector 10"/>
          <p:cNvCxnSpPr/>
          <p:nvPr/>
        </p:nvCxnSpPr>
        <p:spPr>
          <a:xfrm>
            <a:off x="3522704" y="1563688"/>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stretch>
            <a:fillRect/>
          </a:stretch>
        </p:blipFill>
        <p:spPr>
          <a:xfrm>
            <a:off x="3759022" y="1563688"/>
            <a:ext cx="8321362" cy="4857750"/>
          </a:xfrm>
          <a:prstGeom prst="rect">
            <a:avLst/>
          </a:prstGeom>
        </p:spPr>
      </p:pic>
    </p:spTree>
    <p:extLst>
      <p:ext uri="{BB962C8B-B14F-4D97-AF65-F5344CB8AC3E}">
        <p14:creationId xmlns:p14="http://schemas.microsoft.com/office/powerpoint/2010/main" val="6618916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21</a:t>
            </a:fld>
            <a:endParaRPr lang="en-US" dirty="0">
              <a:solidFill>
                <a:prstClr val="white"/>
              </a:solidFill>
            </a:endParaRPr>
          </a:p>
        </p:txBody>
      </p:sp>
      <p:sp>
        <p:nvSpPr>
          <p:cNvPr id="2" name="Title 1"/>
          <p:cNvSpPr>
            <a:spLocks noGrp="1"/>
          </p:cNvSpPr>
          <p:nvPr>
            <p:ph type="title"/>
          </p:nvPr>
        </p:nvSpPr>
        <p:spPr/>
        <p:txBody>
          <a:bodyPr/>
          <a:lstStyle/>
          <a:p>
            <a:r>
              <a:rPr lang="en-IN" dirty="0" smtClean="0"/>
              <a:t>What kind of variables can we forecast ?</a:t>
            </a:r>
            <a:endParaRPr lang="en-IN" dirty="0"/>
          </a:p>
        </p:txBody>
      </p:sp>
      <p:sp>
        <p:nvSpPr>
          <p:cNvPr id="10" name="Text Placeholder 6"/>
          <p:cNvSpPr txBox="1">
            <a:spLocks/>
          </p:cNvSpPr>
          <p:nvPr/>
        </p:nvSpPr>
        <p:spPr>
          <a:xfrm>
            <a:off x="254000" y="1563688"/>
            <a:ext cx="3268704" cy="42746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t>Fixed Interval Time Series Data</a:t>
            </a:r>
          </a:p>
          <a:p>
            <a:pPr>
              <a:lnSpc>
                <a:spcPct val="150000"/>
              </a:lnSpc>
              <a:buClr>
                <a:srgbClr val="E57725"/>
              </a:buClr>
              <a:buSzPct val="80000"/>
              <a:buFont typeface="Arial" panose="020B0604020202020204" pitchFamily="34" charset="0"/>
              <a:buChar char="►"/>
            </a:pPr>
            <a:r>
              <a:rPr lang="en-IN" dirty="0">
                <a:solidFill>
                  <a:prstClr val="black"/>
                </a:solidFill>
                <a:cs typeface="Arial" panose="020B0604020202020204" pitchFamily="34" charset="0"/>
              </a:rPr>
              <a:t>https://datamarket.com/data/set/232f/chemical-concentration-readings#!ds=232f&amp;display=line</a:t>
            </a:r>
            <a:endParaRPr lang="en-IN" dirty="0" smtClean="0">
              <a:solidFill>
                <a:prstClr val="black"/>
              </a:solidFill>
              <a:cs typeface="Arial" panose="020B0604020202020204" pitchFamily="34" charset="0"/>
            </a:endParaRPr>
          </a:p>
        </p:txBody>
      </p:sp>
      <p:cxnSp>
        <p:nvCxnSpPr>
          <p:cNvPr id="11" name="Straight Connector 10"/>
          <p:cNvCxnSpPr/>
          <p:nvPr/>
        </p:nvCxnSpPr>
        <p:spPr>
          <a:xfrm>
            <a:off x="3522704" y="1563688"/>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3621110" y="1563688"/>
            <a:ext cx="8446394" cy="4333875"/>
          </a:xfrm>
          <a:prstGeom prst="rect">
            <a:avLst/>
          </a:prstGeom>
        </p:spPr>
      </p:pic>
    </p:spTree>
    <p:extLst>
      <p:ext uri="{BB962C8B-B14F-4D97-AF65-F5344CB8AC3E}">
        <p14:creationId xmlns:p14="http://schemas.microsoft.com/office/powerpoint/2010/main" val="6125224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22</a:t>
            </a:fld>
            <a:endParaRPr lang="en-US" dirty="0">
              <a:solidFill>
                <a:prstClr val="white"/>
              </a:solidFill>
            </a:endParaRPr>
          </a:p>
        </p:txBody>
      </p:sp>
      <p:sp>
        <p:nvSpPr>
          <p:cNvPr id="2" name="Title 1"/>
          <p:cNvSpPr>
            <a:spLocks noGrp="1"/>
          </p:cNvSpPr>
          <p:nvPr>
            <p:ph type="title"/>
          </p:nvPr>
        </p:nvSpPr>
        <p:spPr/>
        <p:txBody>
          <a:bodyPr/>
          <a:lstStyle/>
          <a:p>
            <a:r>
              <a:rPr lang="en-IN" dirty="0" smtClean="0"/>
              <a:t>What kind of variables can we forecast ?</a:t>
            </a:r>
            <a:endParaRPr lang="en-IN" dirty="0"/>
          </a:p>
        </p:txBody>
      </p:sp>
      <p:sp>
        <p:nvSpPr>
          <p:cNvPr id="10" name="Text Placeholder 6"/>
          <p:cNvSpPr txBox="1">
            <a:spLocks/>
          </p:cNvSpPr>
          <p:nvPr/>
        </p:nvSpPr>
        <p:spPr>
          <a:xfrm>
            <a:off x="254000" y="1563688"/>
            <a:ext cx="3268704" cy="4805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t>Fixed Interval Time Series Data</a:t>
            </a:r>
          </a:p>
          <a:p>
            <a:pPr>
              <a:lnSpc>
                <a:spcPct val="150000"/>
              </a:lnSpc>
              <a:buClr>
                <a:srgbClr val="E57725"/>
              </a:buClr>
              <a:buSzPct val="80000"/>
              <a:buFont typeface="Arial" panose="020B0604020202020204" pitchFamily="34" charset="0"/>
              <a:buChar char="►"/>
            </a:pPr>
            <a:r>
              <a:rPr lang="en-IN" dirty="0">
                <a:solidFill>
                  <a:prstClr val="black"/>
                </a:solidFill>
                <a:cs typeface="Arial" panose="020B0604020202020204" pitchFamily="34" charset="0"/>
              </a:rPr>
              <a:t>https://datamarket.com/data/set/2372/methane-input-into-gas-furnace-cu-ftmin-sampling-interval-9-seconds-carbon-dioxide-output-from-gas-furnace-percent-of-output-gas-sampling-interval-9-seconds#!ds=2372!2juz&amp;display=line</a:t>
            </a:r>
            <a:endParaRPr lang="en-IN" dirty="0" smtClean="0">
              <a:solidFill>
                <a:prstClr val="black"/>
              </a:solidFill>
              <a:cs typeface="Arial" panose="020B0604020202020204" pitchFamily="34" charset="0"/>
            </a:endParaRPr>
          </a:p>
        </p:txBody>
      </p:sp>
      <p:cxnSp>
        <p:nvCxnSpPr>
          <p:cNvPr id="11" name="Straight Connector 10"/>
          <p:cNvCxnSpPr/>
          <p:nvPr/>
        </p:nvCxnSpPr>
        <p:spPr>
          <a:xfrm>
            <a:off x="3522704" y="1563688"/>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stretch>
            <a:fillRect/>
          </a:stretch>
        </p:blipFill>
        <p:spPr>
          <a:xfrm>
            <a:off x="3626878" y="1563688"/>
            <a:ext cx="8565122" cy="4724400"/>
          </a:xfrm>
          <a:prstGeom prst="rect">
            <a:avLst/>
          </a:prstGeom>
        </p:spPr>
      </p:pic>
    </p:spTree>
    <p:extLst>
      <p:ext uri="{BB962C8B-B14F-4D97-AF65-F5344CB8AC3E}">
        <p14:creationId xmlns:p14="http://schemas.microsoft.com/office/powerpoint/2010/main" val="11117968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23</a:t>
            </a:fld>
            <a:endParaRPr lang="en-US">
              <a:solidFill>
                <a:prstClr val="white"/>
              </a:solidFill>
            </a:endParaRPr>
          </a:p>
        </p:txBody>
      </p:sp>
      <p:sp>
        <p:nvSpPr>
          <p:cNvPr id="18" name="Title 1"/>
          <p:cNvSpPr>
            <a:spLocks noGrp="1"/>
          </p:cNvSpPr>
          <p:nvPr>
            <p:ph type="title"/>
          </p:nvPr>
        </p:nvSpPr>
        <p:spPr>
          <a:xfrm>
            <a:off x="254000" y="238125"/>
            <a:ext cx="8623782" cy="1325563"/>
          </a:xfrm>
        </p:spPr>
        <p:txBody>
          <a:bodyPr/>
          <a:lstStyle/>
          <a:p>
            <a:r>
              <a:rPr lang="en-US" dirty="0" smtClean="0"/>
              <a:t>Hands-On Time Series Data</a:t>
            </a:r>
            <a:endParaRPr lang="en-IN" dirty="0"/>
          </a:p>
        </p:txBody>
      </p:sp>
      <p:cxnSp>
        <p:nvCxnSpPr>
          <p:cNvPr id="22" name="Straight Connector 21"/>
          <p:cNvCxnSpPr/>
          <p:nvPr/>
        </p:nvCxnSpPr>
        <p:spPr>
          <a:xfrm>
            <a:off x="4642428" y="1573199"/>
            <a:ext cx="0" cy="3923025"/>
          </a:xfrm>
          <a:prstGeom prst="line">
            <a:avLst/>
          </a:prstGeom>
        </p:spPr>
        <p:style>
          <a:lnRef idx="1">
            <a:schemeClr val="accent2"/>
          </a:lnRef>
          <a:fillRef idx="0">
            <a:schemeClr val="accent2"/>
          </a:fillRef>
          <a:effectRef idx="0">
            <a:schemeClr val="accent2"/>
          </a:effectRef>
          <a:fontRef idx="minor">
            <a:schemeClr val="tx1"/>
          </a:fontRef>
        </p:style>
      </p:cxnSp>
      <p:sp>
        <p:nvSpPr>
          <p:cNvPr id="17" name="Text Placeholder 6"/>
          <p:cNvSpPr txBox="1">
            <a:spLocks/>
          </p:cNvSpPr>
          <p:nvPr/>
        </p:nvSpPr>
        <p:spPr>
          <a:xfrm>
            <a:off x="384960" y="1403688"/>
            <a:ext cx="4054658" cy="485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endParaRPr lang="en-IN" sz="1400" dirty="0" smtClean="0"/>
          </a:p>
        </p:txBody>
      </p:sp>
      <p:sp>
        <p:nvSpPr>
          <p:cNvPr id="19" name="Content Placeholder 2"/>
          <p:cNvSpPr txBox="1">
            <a:spLocks/>
          </p:cNvSpPr>
          <p:nvPr/>
        </p:nvSpPr>
        <p:spPr>
          <a:xfrm>
            <a:off x="534143" y="1610184"/>
            <a:ext cx="4675531" cy="483490"/>
          </a:xfrm>
          <a:prstGeom prst="rect">
            <a:avLst/>
          </a:prstGeom>
        </p:spPr>
        <p:txBody>
          <a:bodyPr>
            <a:norm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en-IN" sz="1800" b="1" dirty="0" smtClean="0">
                <a:solidFill>
                  <a:prstClr val="black"/>
                </a:solidFill>
                <a:latin typeface="Arial" panose="020B0604020202020204" pitchFamily="34" charset="0"/>
                <a:cs typeface="Arial" panose="020B0604020202020204" pitchFamily="34" charset="0"/>
              </a:rPr>
              <a:t>Getting Data</a:t>
            </a:r>
            <a:endParaRPr lang="en-IN" sz="1100" b="1" dirty="0">
              <a:solidFill>
                <a:prstClr val="black"/>
              </a:solidFill>
              <a:latin typeface="Arial" panose="020B0604020202020204" pitchFamily="34" charset="0"/>
              <a:cs typeface="Arial" panose="020B0604020202020204" pitchFamily="34" charset="0"/>
            </a:endParaRPr>
          </a:p>
        </p:txBody>
      </p:sp>
      <p:sp>
        <p:nvSpPr>
          <p:cNvPr id="20" name="Text Placeholder 6"/>
          <p:cNvSpPr txBox="1">
            <a:spLocks/>
          </p:cNvSpPr>
          <p:nvPr/>
        </p:nvSpPr>
        <p:spPr>
          <a:xfrm>
            <a:off x="719811" y="2074643"/>
            <a:ext cx="3684764" cy="3308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sz="1400" dirty="0" smtClean="0">
                <a:solidFill>
                  <a:prstClr val="black"/>
                </a:solidFill>
                <a:latin typeface="Arial" panose="020B0604020202020204" pitchFamily="34" charset="0"/>
                <a:cs typeface="Arial" panose="020B0604020202020204" pitchFamily="34" charset="0"/>
              </a:rPr>
              <a:t>We can get a list of available datasets in R using the data() function.</a:t>
            </a:r>
            <a:endParaRPr lang="en-IN" sz="1400" dirty="0">
              <a:solidFill>
                <a:prstClr val="black"/>
              </a:solidFill>
              <a:cs typeface="Arial" panose="020B0604020202020204" pitchFamily="34" charset="0"/>
            </a:endParaRPr>
          </a:p>
        </p:txBody>
      </p:sp>
      <p:pic>
        <p:nvPicPr>
          <p:cNvPr id="2" name="Picture 1"/>
          <p:cNvPicPr>
            <a:picLocks noChangeAspect="1"/>
          </p:cNvPicPr>
          <p:nvPr/>
        </p:nvPicPr>
        <p:blipFill>
          <a:blip r:embed="rId3"/>
          <a:stretch>
            <a:fillRect/>
          </a:stretch>
        </p:blipFill>
        <p:spPr>
          <a:xfrm>
            <a:off x="4984191" y="1573199"/>
            <a:ext cx="6542401" cy="3810170"/>
          </a:xfrm>
          <a:prstGeom prst="rect">
            <a:avLst/>
          </a:prstGeom>
        </p:spPr>
      </p:pic>
    </p:spTree>
    <p:extLst>
      <p:ext uri="{BB962C8B-B14F-4D97-AF65-F5344CB8AC3E}">
        <p14:creationId xmlns:p14="http://schemas.microsoft.com/office/powerpoint/2010/main" val="11559820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24</a:t>
            </a:fld>
            <a:endParaRPr lang="en-US">
              <a:solidFill>
                <a:prstClr val="white"/>
              </a:solidFill>
            </a:endParaRPr>
          </a:p>
        </p:txBody>
      </p:sp>
      <p:sp>
        <p:nvSpPr>
          <p:cNvPr id="18" name="Title 1"/>
          <p:cNvSpPr>
            <a:spLocks noGrp="1"/>
          </p:cNvSpPr>
          <p:nvPr>
            <p:ph type="title"/>
          </p:nvPr>
        </p:nvSpPr>
        <p:spPr>
          <a:xfrm>
            <a:off x="254000" y="238125"/>
            <a:ext cx="8623782" cy="1325563"/>
          </a:xfrm>
        </p:spPr>
        <p:txBody>
          <a:bodyPr/>
          <a:lstStyle/>
          <a:p>
            <a:r>
              <a:rPr lang="en-US" dirty="0" smtClean="0"/>
              <a:t>Hands-On Time Series Data</a:t>
            </a:r>
            <a:endParaRPr lang="en-IN" dirty="0"/>
          </a:p>
        </p:txBody>
      </p:sp>
      <p:sp>
        <p:nvSpPr>
          <p:cNvPr id="17" name="Text Placeholder 6"/>
          <p:cNvSpPr txBox="1">
            <a:spLocks/>
          </p:cNvSpPr>
          <p:nvPr/>
        </p:nvSpPr>
        <p:spPr>
          <a:xfrm>
            <a:off x="384960" y="1403688"/>
            <a:ext cx="4054658" cy="485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endParaRPr lang="en-IN" sz="1400" dirty="0" smtClean="0"/>
          </a:p>
        </p:txBody>
      </p:sp>
      <p:sp>
        <p:nvSpPr>
          <p:cNvPr id="19" name="Content Placeholder 2"/>
          <p:cNvSpPr txBox="1">
            <a:spLocks/>
          </p:cNvSpPr>
          <p:nvPr/>
        </p:nvSpPr>
        <p:spPr>
          <a:xfrm>
            <a:off x="509133" y="1294448"/>
            <a:ext cx="4675531" cy="483490"/>
          </a:xfrm>
          <a:prstGeom prst="rect">
            <a:avLst/>
          </a:prstGeom>
        </p:spPr>
        <p:txBody>
          <a:bodyPr>
            <a:norm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en-IN" sz="1800" b="1" dirty="0"/>
              <a:t>Exploring raw time series</a:t>
            </a:r>
          </a:p>
        </p:txBody>
      </p:sp>
      <p:sp>
        <p:nvSpPr>
          <p:cNvPr id="20" name="Text Placeholder 6"/>
          <p:cNvSpPr txBox="1">
            <a:spLocks/>
          </p:cNvSpPr>
          <p:nvPr/>
        </p:nvSpPr>
        <p:spPr>
          <a:xfrm>
            <a:off x="773984" y="1777938"/>
            <a:ext cx="11077237" cy="38882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sz="1400" dirty="0" smtClean="0">
                <a:solidFill>
                  <a:prstClr val="black"/>
                </a:solidFill>
                <a:latin typeface="Arial" panose="020B0604020202020204" pitchFamily="34" charset="0"/>
                <a:cs typeface="Arial" panose="020B0604020202020204" pitchFamily="34" charset="0"/>
              </a:rPr>
              <a:t>We can use the </a:t>
            </a:r>
            <a:r>
              <a:rPr lang="en-IN" sz="1400" b="1" dirty="0" smtClean="0">
                <a:solidFill>
                  <a:prstClr val="black"/>
                </a:solidFill>
                <a:latin typeface="Arial" panose="020B0604020202020204" pitchFamily="34" charset="0"/>
                <a:cs typeface="Arial" panose="020B0604020202020204" pitchFamily="34" charset="0"/>
              </a:rPr>
              <a:t>print() </a:t>
            </a:r>
            <a:r>
              <a:rPr lang="en-IN" sz="1400" dirty="0" smtClean="0">
                <a:solidFill>
                  <a:prstClr val="black"/>
                </a:solidFill>
                <a:latin typeface="Arial" panose="020B0604020202020204" pitchFamily="34" charset="0"/>
                <a:cs typeface="Arial" panose="020B0604020202020204" pitchFamily="34" charset="0"/>
              </a:rPr>
              <a:t>function to get the Start, end and frequency of the data.</a:t>
            </a:r>
          </a:p>
          <a:p>
            <a:pPr>
              <a:lnSpc>
                <a:spcPct val="150000"/>
              </a:lnSpc>
              <a:buClr>
                <a:srgbClr val="E57725"/>
              </a:buClr>
              <a:buSzPct val="80000"/>
              <a:buFont typeface="Arial" panose="020B0604020202020204" pitchFamily="34" charset="0"/>
              <a:buChar char="►"/>
            </a:pPr>
            <a:r>
              <a:rPr lang="en-IN" sz="1400" dirty="0" smtClean="0">
                <a:solidFill>
                  <a:prstClr val="black"/>
                </a:solidFill>
                <a:latin typeface="Arial" panose="020B0604020202020204" pitchFamily="34" charset="0"/>
                <a:cs typeface="Arial" panose="020B0604020202020204" pitchFamily="34" charset="0"/>
              </a:rPr>
              <a:t>We can use</a:t>
            </a:r>
            <a:r>
              <a:rPr lang="en-IN" sz="1400" b="1" dirty="0" smtClean="0">
                <a:solidFill>
                  <a:prstClr val="black"/>
                </a:solidFill>
                <a:latin typeface="Arial" panose="020B0604020202020204" pitchFamily="34" charset="0"/>
                <a:cs typeface="Arial" panose="020B0604020202020204" pitchFamily="34" charset="0"/>
              </a:rPr>
              <a:t> head(), tail() and length() </a:t>
            </a:r>
            <a:r>
              <a:rPr lang="en-IN" sz="1400" dirty="0" smtClean="0">
                <a:solidFill>
                  <a:prstClr val="black"/>
                </a:solidFill>
                <a:latin typeface="Arial" panose="020B0604020202020204" pitchFamily="34" charset="0"/>
                <a:cs typeface="Arial" panose="020B0604020202020204" pitchFamily="34" charset="0"/>
              </a:rPr>
              <a:t>functions to further explore the data.</a:t>
            </a:r>
          </a:p>
          <a:p>
            <a:pPr>
              <a:lnSpc>
                <a:spcPct val="150000"/>
              </a:lnSpc>
              <a:buClr>
                <a:srgbClr val="E57725"/>
              </a:buClr>
              <a:buSzPct val="80000"/>
              <a:buFont typeface="Arial" panose="020B0604020202020204" pitchFamily="34" charset="0"/>
              <a:buChar char="►"/>
            </a:pPr>
            <a:r>
              <a:rPr lang="en-IN" sz="1400" dirty="0" smtClean="0">
                <a:solidFill>
                  <a:prstClr val="black"/>
                </a:solidFill>
                <a:latin typeface="Arial" panose="020B0604020202020204" pitchFamily="34" charset="0"/>
                <a:cs typeface="Arial" panose="020B0604020202020204" pitchFamily="34" charset="0"/>
              </a:rPr>
              <a:t>Visualize the time series using </a:t>
            </a:r>
            <a:r>
              <a:rPr lang="en-IN" sz="1400" b="1" dirty="0" smtClean="0">
                <a:solidFill>
                  <a:prstClr val="black"/>
                </a:solidFill>
                <a:latin typeface="Arial" panose="020B0604020202020204" pitchFamily="34" charset="0"/>
                <a:cs typeface="Arial" panose="020B0604020202020204" pitchFamily="34" charset="0"/>
              </a:rPr>
              <a:t>plot()</a:t>
            </a:r>
            <a:r>
              <a:rPr lang="en-IN" sz="1400" dirty="0" smtClean="0">
                <a:solidFill>
                  <a:prstClr val="black"/>
                </a:solidFill>
                <a:latin typeface="Arial" panose="020B0604020202020204" pitchFamily="34" charset="0"/>
                <a:cs typeface="Arial" panose="020B0604020202020204" pitchFamily="34" charset="0"/>
              </a:rPr>
              <a:t> function.</a:t>
            </a:r>
          </a:p>
          <a:p>
            <a:pPr>
              <a:lnSpc>
                <a:spcPct val="150000"/>
              </a:lnSpc>
              <a:buClr>
                <a:srgbClr val="E57725"/>
              </a:buClr>
              <a:buSzPct val="80000"/>
              <a:buFont typeface="Arial" panose="020B0604020202020204" pitchFamily="34" charset="0"/>
              <a:buChar char="►"/>
            </a:pPr>
            <a:r>
              <a:rPr lang="en-IN" sz="1400" dirty="0" smtClean="0">
                <a:solidFill>
                  <a:prstClr val="black"/>
                </a:solidFill>
                <a:latin typeface="Arial" panose="020B0604020202020204" pitchFamily="34" charset="0"/>
                <a:cs typeface="Arial" panose="020B0604020202020204" pitchFamily="34" charset="0"/>
              </a:rPr>
              <a:t>Use </a:t>
            </a:r>
            <a:r>
              <a:rPr lang="en-IN" sz="1400" b="1" dirty="0" smtClean="0">
                <a:solidFill>
                  <a:prstClr val="black"/>
                </a:solidFill>
                <a:latin typeface="Arial" panose="020B0604020202020204" pitchFamily="34" charset="0"/>
                <a:cs typeface="Arial" panose="020B0604020202020204" pitchFamily="34" charset="0"/>
              </a:rPr>
              <a:t>time() </a:t>
            </a:r>
            <a:r>
              <a:rPr lang="en-IN" sz="1400" dirty="0" smtClean="0">
                <a:solidFill>
                  <a:prstClr val="black"/>
                </a:solidFill>
                <a:latin typeface="Arial" panose="020B0604020202020204" pitchFamily="34" charset="0"/>
                <a:cs typeface="Arial" panose="020B0604020202020204" pitchFamily="34" charset="0"/>
              </a:rPr>
              <a:t>function to create </a:t>
            </a:r>
            <a:r>
              <a:rPr lang="en-IN" sz="1400" dirty="0">
                <a:solidFill>
                  <a:prstClr val="black"/>
                </a:solidFill>
                <a:latin typeface="Arial" panose="020B0604020202020204" pitchFamily="34" charset="0"/>
                <a:cs typeface="Arial" panose="020B0604020202020204" pitchFamily="34" charset="0"/>
              </a:rPr>
              <a:t>the vector of times at which a time series was sampled</a:t>
            </a:r>
            <a:r>
              <a:rPr lang="en-IN" sz="1400" dirty="0" smtClean="0">
                <a:solidFill>
                  <a:prstClr val="black"/>
                </a:solidFill>
                <a:latin typeface="Arial" panose="020B0604020202020204" pitchFamily="34" charset="0"/>
                <a:cs typeface="Arial" panose="020B0604020202020204" pitchFamily="34" charset="0"/>
              </a:rPr>
              <a:t>.</a:t>
            </a:r>
          </a:p>
          <a:p>
            <a:pPr>
              <a:lnSpc>
                <a:spcPct val="150000"/>
              </a:lnSpc>
              <a:buClr>
                <a:srgbClr val="E57725"/>
              </a:buClr>
              <a:buSzPct val="80000"/>
              <a:buFont typeface="Arial" panose="020B0604020202020204" pitchFamily="34" charset="0"/>
              <a:buChar char="►"/>
            </a:pPr>
            <a:r>
              <a:rPr lang="en-IN" sz="1400" dirty="0">
                <a:solidFill>
                  <a:prstClr val="black"/>
                </a:solidFill>
                <a:latin typeface="Arial" panose="020B0604020202020204" pitchFamily="34" charset="0"/>
                <a:cs typeface="Arial" panose="020B0604020202020204" pitchFamily="34" charset="0"/>
              </a:rPr>
              <a:t>Use </a:t>
            </a:r>
            <a:r>
              <a:rPr lang="en-IN" sz="1400" b="1" dirty="0" smtClean="0">
                <a:solidFill>
                  <a:prstClr val="black"/>
                </a:solidFill>
                <a:latin typeface="Arial" panose="020B0604020202020204" pitchFamily="34" charset="0"/>
                <a:cs typeface="Arial" panose="020B0604020202020204" pitchFamily="34" charset="0"/>
              </a:rPr>
              <a:t>cycle() </a:t>
            </a:r>
            <a:r>
              <a:rPr lang="en-IN" sz="1400" dirty="0" smtClean="0">
                <a:solidFill>
                  <a:prstClr val="black"/>
                </a:solidFill>
                <a:latin typeface="Arial" panose="020B0604020202020204" pitchFamily="34" charset="0"/>
                <a:cs typeface="Arial" panose="020B0604020202020204" pitchFamily="34" charset="0"/>
              </a:rPr>
              <a:t>to give </a:t>
            </a:r>
            <a:r>
              <a:rPr lang="en-IN" sz="1400" dirty="0">
                <a:solidFill>
                  <a:prstClr val="black"/>
                </a:solidFill>
                <a:latin typeface="Arial" panose="020B0604020202020204" pitchFamily="34" charset="0"/>
                <a:cs typeface="Arial" panose="020B0604020202020204" pitchFamily="34" charset="0"/>
              </a:rPr>
              <a:t>the positions in the cycle of each observation</a:t>
            </a:r>
            <a:r>
              <a:rPr lang="en-IN" sz="1400" dirty="0" smtClean="0">
                <a:solidFill>
                  <a:prstClr val="black"/>
                </a:solidFill>
                <a:latin typeface="Arial" panose="020B0604020202020204" pitchFamily="34" charset="0"/>
                <a:cs typeface="Arial" panose="020B0604020202020204" pitchFamily="34" charset="0"/>
              </a:rPr>
              <a:t>.</a:t>
            </a:r>
          </a:p>
          <a:p>
            <a:pPr>
              <a:lnSpc>
                <a:spcPct val="150000"/>
              </a:lnSpc>
              <a:buClr>
                <a:srgbClr val="E57725"/>
              </a:buClr>
              <a:buSzPct val="80000"/>
              <a:buFont typeface="Arial" panose="020B0604020202020204" pitchFamily="34" charset="0"/>
              <a:buChar char="►"/>
            </a:pPr>
            <a:r>
              <a:rPr lang="en-IN" sz="1400" dirty="0">
                <a:solidFill>
                  <a:prstClr val="black"/>
                </a:solidFill>
                <a:latin typeface="Arial" panose="020B0604020202020204" pitchFamily="34" charset="0"/>
                <a:cs typeface="Arial" panose="020B0604020202020204" pitchFamily="34" charset="0"/>
              </a:rPr>
              <a:t>Use </a:t>
            </a:r>
            <a:r>
              <a:rPr lang="en-IN" sz="1400" b="1" dirty="0" smtClean="0">
                <a:solidFill>
                  <a:prstClr val="black"/>
                </a:solidFill>
                <a:latin typeface="Arial" panose="020B0604020202020204" pitchFamily="34" charset="0"/>
                <a:cs typeface="Arial" panose="020B0604020202020204" pitchFamily="34" charset="0"/>
              </a:rPr>
              <a:t>frequency() </a:t>
            </a:r>
            <a:r>
              <a:rPr lang="en-IN" sz="1400" dirty="0" smtClean="0">
                <a:solidFill>
                  <a:prstClr val="black"/>
                </a:solidFill>
                <a:latin typeface="Arial" panose="020B0604020202020204" pitchFamily="34" charset="0"/>
                <a:cs typeface="Arial" panose="020B0604020202020204" pitchFamily="34" charset="0"/>
              </a:rPr>
              <a:t>to return </a:t>
            </a:r>
            <a:r>
              <a:rPr lang="en-IN" sz="1400" dirty="0">
                <a:solidFill>
                  <a:prstClr val="black"/>
                </a:solidFill>
                <a:latin typeface="Arial" panose="020B0604020202020204" pitchFamily="34" charset="0"/>
                <a:cs typeface="Arial" panose="020B0604020202020204" pitchFamily="34" charset="0"/>
              </a:rPr>
              <a:t>the number of samples per unit </a:t>
            </a:r>
            <a:r>
              <a:rPr lang="en-IN" sz="1400" dirty="0" smtClean="0">
                <a:solidFill>
                  <a:prstClr val="black"/>
                </a:solidFill>
                <a:latin typeface="Arial" panose="020B0604020202020204" pitchFamily="34" charset="0"/>
                <a:cs typeface="Arial" panose="020B0604020202020204" pitchFamily="34" charset="0"/>
              </a:rPr>
              <a:t>time.</a:t>
            </a:r>
          </a:p>
          <a:p>
            <a:pPr>
              <a:lnSpc>
                <a:spcPct val="150000"/>
              </a:lnSpc>
              <a:buClr>
                <a:srgbClr val="E57725"/>
              </a:buClr>
              <a:buSzPct val="80000"/>
              <a:buFont typeface="Arial" panose="020B0604020202020204" pitchFamily="34" charset="0"/>
              <a:buChar char="►"/>
            </a:pPr>
            <a:r>
              <a:rPr lang="en-IN" sz="1400" dirty="0" smtClean="0">
                <a:solidFill>
                  <a:prstClr val="black"/>
                </a:solidFill>
                <a:latin typeface="Arial" panose="020B0604020202020204" pitchFamily="34" charset="0"/>
                <a:cs typeface="Arial" panose="020B0604020202020204" pitchFamily="34" charset="0"/>
              </a:rPr>
              <a:t> Use </a:t>
            </a:r>
            <a:r>
              <a:rPr lang="en-IN" sz="1400" b="1" dirty="0" err="1" smtClean="0">
                <a:solidFill>
                  <a:prstClr val="black"/>
                </a:solidFill>
                <a:latin typeface="Arial" panose="020B0604020202020204" pitchFamily="34" charset="0"/>
                <a:cs typeface="Arial" panose="020B0604020202020204" pitchFamily="34" charset="0"/>
              </a:rPr>
              <a:t>deltat</a:t>
            </a:r>
            <a:r>
              <a:rPr lang="en-IN" sz="1400" b="1" dirty="0" smtClean="0">
                <a:solidFill>
                  <a:prstClr val="black"/>
                </a:solidFill>
                <a:latin typeface="Arial" panose="020B0604020202020204" pitchFamily="34" charset="0"/>
                <a:cs typeface="Arial" panose="020B0604020202020204" pitchFamily="34" charset="0"/>
              </a:rPr>
              <a:t>() </a:t>
            </a:r>
            <a:r>
              <a:rPr lang="en-IN" sz="1400" dirty="0" smtClean="0">
                <a:solidFill>
                  <a:prstClr val="black"/>
                </a:solidFill>
                <a:latin typeface="Arial" panose="020B0604020202020204" pitchFamily="34" charset="0"/>
                <a:cs typeface="Arial" panose="020B0604020202020204" pitchFamily="34" charset="0"/>
              </a:rPr>
              <a:t>to return </a:t>
            </a:r>
            <a:r>
              <a:rPr lang="en-IN" sz="1400" dirty="0">
                <a:solidFill>
                  <a:prstClr val="black"/>
                </a:solidFill>
                <a:latin typeface="Arial" panose="020B0604020202020204" pitchFamily="34" charset="0"/>
                <a:cs typeface="Arial" panose="020B0604020202020204" pitchFamily="34" charset="0"/>
              </a:rPr>
              <a:t>the time interval between </a:t>
            </a:r>
            <a:r>
              <a:rPr lang="en-IN" sz="1400" dirty="0" smtClean="0">
                <a:solidFill>
                  <a:prstClr val="black"/>
                </a:solidFill>
                <a:latin typeface="Arial" panose="020B0604020202020204" pitchFamily="34" charset="0"/>
                <a:cs typeface="Arial" panose="020B0604020202020204" pitchFamily="34" charset="0"/>
              </a:rPr>
              <a:t>observations.</a:t>
            </a:r>
          </a:p>
          <a:p>
            <a:pPr>
              <a:lnSpc>
                <a:spcPct val="150000"/>
              </a:lnSpc>
              <a:buClr>
                <a:srgbClr val="E57725"/>
              </a:buClr>
              <a:buSzPct val="80000"/>
              <a:buFont typeface="Arial" panose="020B0604020202020204" pitchFamily="34" charset="0"/>
              <a:buChar char="►"/>
            </a:pPr>
            <a:r>
              <a:rPr lang="en-IN" sz="1400" dirty="0" smtClean="0">
                <a:solidFill>
                  <a:prstClr val="black"/>
                </a:solidFill>
                <a:latin typeface="Arial" panose="020B0604020202020204" pitchFamily="34" charset="0"/>
                <a:cs typeface="Arial" panose="020B0604020202020204" pitchFamily="34" charset="0"/>
              </a:rPr>
              <a:t>Use </a:t>
            </a:r>
            <a:r>
              <a:rPr lang="en-IN" sz="1400" b="1" dirty="0" smtClean="0">
                <a:solidFill>
                  <a:prstClr val="black"/>
                </a:solidFill>
                <a:latin typeface="Arial" panose="020B0604020202020204" pitchFamily="34" charset="0"/>
                <a:cs typeface="Arial" panose="020B0604020202020204" pitchFamily="34" charset="0"/>
              </a:rPr>
              <a:t>mean() </a:t>
            </a:r>
            <a:r>
              <a:rPr lang="en-IN" sz="1400" dirty="0" smtClean="0">
                <a:solidFill>
                  <a:prstClr val="black"/>
                </a:solidFill>
                <a:latin typeface="Arial" panose="020B0604020202020204" pitchFamily="34" charset="0"/>
                <a:cs typeface="Arial" panose="020B0604020202020204" pitchFamily="34" charset="0"/>
              </a:rPr>
              <a:t>to find the sample mean of the data.</a:t>
            </a:r>
          </a:p>
          <a:p>
            <a:pPr>
              <a:lnSpc>
                <a:spcPct val="150000"/>
              </a:lnSpc>
              <a:buClr>
                <a:srgbClr val="E57725"/>
              </a:buClr>
              <a:buSzPct val="80000"/>
              <a:buFont typeface="Arial" panose="020B0604020202020204" pitchFamily="34" charset="0"/>
              <a:buChar char="►"/>
            </a:pPr>
            <a:r>
              <a:rPr lang="en-IN" sz="1400" dirty="0" smtClean="0">
                <a:solidFill>
                  <a:prstClr val="black"/>
                </a:solidFill>
                <a:latin typeface="Arial" panose="020B0604020202020204" pitchFamily="34" charset="0"/>
                <a:cs typeface="Arial" panose="020B0604020202020204" pitchFamily="34" charset="0"/>
              </a:rPr>
              <a:t>Other useful time series functions.</a:t>
            </a:r>
          </a:p>
          <a:p>
            <a:pPr marL="0" indent="0">
              <a:lnSpc>
                <a:spcPct val="150000"/>
              </a:lnSpc>
              <a:buClr>
                <a:srgbClr val="E57725"/>
              </a:buClr>
              <a:buSzPct val="80000"/>
              <a:buNone/>
            </a:pPr>
            <a:endParaRPr lang="en-IN" sz="1400" dirty="0">
              <a:solidFill>
                <a:prstClr val="black"/>
              </a:solidFill>
              <a:cs typeface="Arial" panose="020B0604020202020204" pitchFamily="34" charset="0"/>
            </a:endParaRPr>
          </a:p>
        </p:txBody>
      </p:sp>
    </p:spTree>
    <p:extLst>
      <p:ext uri="{BB962C8B-B14F-4D97-AF65-F5344CB8AC3E}">
        <p14:creationId xmlns:p14="http://schemas.microsoft.com/office/powerpoint/2010/main" val="13347465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25</a:t>
            </a:fld>
            <a:endParaRPr lang="en-US">
              <a:solidFill>
                <a:prstClr val="white"/>
              </a:solidFill>
            </a:endParaRPr>
          </a:p>
        </p:txBody>
      </p:sp>
      <p:sp>
        <p:nvSpPr>
          <p:cNvPr id="18" name="Title 1"/>
          <p:cNvSpPr>
            <a:spLocks noGrp="1"/>
          </p:cNvSpPr>
          <p:nvPr>
            <p:ph type="title"/>
          </p:nvPr>
        </p:nvSpPr>
        <p:spPr>
          <a:xfrm>
            <a:off x="254000" y="238125"/>
            <a:ext cx="8623782" cy="1325563"/>
          </a:xfrm>
        </p:spPr>
        <p:txBody>
          <a:bodyPr/>
          <a:lstStyle/>
          <a:p>
            <a:r>
              <a:rPr lang="en-US" dirty="0" smtClean="0"/>
              <a:t>R console</a:t>
            </a:r>
            <a:endParaRPr lang="en-IN" dirty="0"/>
          </a:p>
        </p:txBody>
      </p:sp>
      <p:sp>
        <p:nvSpPr>
          <p:cNvPr id="17" name="Text Placeholder 6"/>
          <p:cNvSpPr txBox="1">
            <a:spLocks/>
          </p:cNvSpPr>
          <p:nvPr/>
        </p:nvSpPr>
        <p:spPr>
          <a:xfrm>
            <a:off x="384960" y="1403688"/>
            <a:ext cx="4054658" cy="485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endParaRPr lang="en-IN" sz="1400" dirty="0" smtClean="0"/>
          </a:p>
        </p:txBody>
      </p:sp>
      <p:sp>
        <p:nvSpPr>
          <p:cNvPr id="10" name="Rectangle 9"/>
          <p:cNvSpPr/>
          <p:nvPr/>
        </p:nvSpPr>
        <p:spPr>
          <a:xfrm>
            <a:off x="254000" y="1421911"/>
            <a:ext cx="4601335" cy="4524315"/>
          </a:xfrm>
          <a:prstGeom prst="rect">
            <a:avLst/>
          </a:prstGeom>
        </p:spPr>
        <p:txBody>
          <a:bodyPr wrap="square">
            <a:spAutoFit/>
          </a:bodyPr>
          <a:lstStyle/>
          <a:p>
            <a:r>
              <a:rPr lang="en-IN" dirty="0" smtClean="0">
                <a:latin typeface="Rockwell Condensed" panose="02060603050405020104" pitchFamily="18" charset="0"/>
              </a:rPr>
              <a:t>#CHAPTER 1</a:t>
            </a:r>
          </a:p>
          <a:p>
            <a:endParaRPr lang="en-IN" dirty="0" smtClean="0">
              <a:latin typeface="Rockwell Condensed" panose="02060603050405020104" pitchFamily="18" charset="0"/>
            </a:endParaRPr>
          </a:p>
          <a:p>
            <a:r>
              <a:rPr lang="en-IN" dirty="0" smtClean="0">
                <a:latin typeface="Rockwell Condensed" panose="02060603050405020104" pitchFamily="18" charset="0"/>
              </a:rPr>
              <a:t># Default data library in R</a:t>
            </a:r>
          </a:p>
          <a:p>
            <a:r>
              <a:rPr lang="en-IN" dirty="0" smtClean="0">
                <a:latin typeface="Rockwell Condensed" panose="02060603050405020104" pitchFamily="18" charset="0"/>
              </a:rPr>
              <a:t>data()</a:t>
            </a:r>
          </a:p>
          <a:p>
            <a:r>
              <a:rPr lang="en-IN" dirty="0" smtClean="0">
                <a:latin typeface="Rockwell Condensed" panose="02060603050405020104" pitchFamily="18" charset="0"/>
              </a:rPr>
              <a:t>print(</a:t>
            </a:r>
            <a:r>
              <a:rPr lang="en-IN" dirty="0" err="1" smtClean="0">
                <a:latin typeface="Rockwell Condensed" panose="02060603050405020104" pitchFamily="18" charset="0"/>
              </a:rPr>
              <a:t>EuStockMarkets</a:t>
            </a:r>
            <a:r>
              <a:rPr lang="en-IN" dirty="0" smtClean="0">
                <a:latin typeface="Rockwell Condensed" panose="02060603050405020104" pitchFamily="18" charset="0"/>
              </a:rPr>
              <a:t>)</a:t>
            </a:r>
          </a:p>
          <a:p>
            <a:endParaRPr lang="en-IN" dirty="0" smtClean="0">
              <a:latin typeface="Rockwell Condensed" panose="02060603050405020104" pitchFamily="18" charset="0"/>
            </a:endParaRPr>
          </a:p>
          <a:p>
            <a:endParaRPr lang="en-IN" dirty="0" smtClean="0">
              <a:latin typeface="Rockwell Condensed" panose="02060603050405020104" pitchFamily="18" charset="0"/>
            </a:endParaRPr>
          </a:p>
          <a:p>
            <a:r>
              <a:rPr lang="en-IN" dirty="0" smtClean="0">
                <a:latin typeface="Rockwell Condensed" panose="02060603050405020104" pitchFamily="18" charset="0"/>
              </a:rPr>
              <a:t># Getting Data into R from Data Market</a:t>
            </a:r>
          </a:p>
          <a:p>
            <a:r>
              <a:rPr lang="en-IN" dirty="0" err="1" smtClean="0">
                <a:latin typeface="Rockwell Condensed" panose="02060603050405020104" pitchFamily="18" charset="0"/>
              </a:rPr>
              <a:t>install.packages</a:t>
            </a:r>
            <a:r>
              <a:rPr lang="en-IN" dirty="0" smtClean="0">
                <a:latin typeface="Rockwell Condensed" panose="02060603050405020104" pitchFamily="18" charset="0"/>
              </a:rPr>
              <a:t>("</a:t>
            </a:r>
            <a:r>
              <a:rPr lang="en-IN" dirty="0" err="1" smtClean="0">
                <a:latin typeface="Rockwell Condensed" panose="02060603050405020104" pitchFamily="18" charset="0"/>
              </a:rPr>
              <a:t>rdatamarket</a:t>
            </a:r>
            <a:r>
              <a:rPr lang="en-IN" dirty="0" smtClean="0">
                <a:latin typeface="Rockwell Condensed" panose="02060603050405020104" pitchFamily="18" charset="0"/>
              </a:rPr>
              <a:t>")</a:t>
            </a:r>
          </a:p>
          <a:p>
            <a:r>
              <a:rPr lang="en-IN" dirty="0" smtClean="0">
                <a:latin typeface="Rockwell Condensed" panose="02060603050405020104" pitchFamily="18" charset="0"/>
              </a:rPr>
              <a:t>library(</a:t>
            </a:r>
            <a:r>
              <a:rPr lang="en-IN" dirty="0" err="1" smtClean="0">
                <a:latin typeface="Rockwell Condensed" panose="02060603050405020104" pitchFamily="18" charset="0"/>
              </a:rPr>
              <a:t>rdatamarket</a:t>
            </a:r>
            <a:r>
              <a:rPr lang="en-IN" dirty="0" smtClean="0">
                <a:latin typeface="Rockwell Condensed" panose="02060603050405020104" pitchFamily="18" charset="0"/>
              </a:rPr>
              <a:t>)</a:t>
            </a:r>
          </a:p>
          <a:p>
            <a:endParaRPr lang="en-IN" dirty="0" smtClean="0">
              <a:latin typeface="Rockwell Condensed" panose="02060603050405020104" pitchFamily="18" charset="0"/>
            </a:endParaRPr>
          </a:p>
          <a:p>
            <a:r>
              <a:rPr lang="en-IN" dirty="0" smtClean="0">
                <a:latin typeface="Rockwell Condensed" panose="02060603050405020104" pitchFamily="18" charset="0"/>
              </a:rPr>
              <a:t>#View the Data</a:t>
            </a:r>
          </a:p>
          <a:p>
            <a:r>
              <a:rPr lang="en-IN" dirty="0" smtClean="0">
                <a:latin typeface="Rockwell Condensed" panose="02060603050405020104" pitchFamily="18" charset="0"/>
              </a:rPr>
              <a:t>data &lt;- </a:t>
            </a:r>
            <a:r>
              <a:rPr lang="en-IN" dirty="0" err="1" smtClean="0">
                <a:latin typeface="Rockwell Condensed" panose="02060603050405020104" pitchFamily="18" charset="0"/>
              </a:rPr>
              <a:t>dmlist</a:t>
            </a:r>
            <a:r>
              <a:rPr lang="en-IN" dirty="0" smtClean="0">
                <a:latin typeface="Rockwell Condensed" panose="02060603050405020104" pitchFamily="18" charset="0"/>
              </a:rPr>
              <a:t>("http://data.is/1RvZGQL")</a:t>
            </a:r>
          </a:p>
          <a:p>
            <a:endParaRPr lang="en-IN" dirty="0">
              <a:latin typeface="Rockwell Condensed" panose="02060603050405020104" pitchFamily="18" charset="0"/>
            </a:endParaRPr>
          </a:p>
          <a:p>
            <a:r>
              <a:rPr lang="en-IN" dirty="0" smtClean="0">
                <a:latin typeface="Rockwell Condensed" panose="02060603050405020104" pitchFamily="18" charset="0"/>
              </a:rPr>
              <a:t># Is this data a time series Object ?</a:t>
            </a:r>
          </a:p>
          <a:p>
            <a:r>
              <a:rPr lang="en-IN" dirty="0" err="1" smtClean="0">
                <a:latin typeface="Rockwell Condensed" panose="02060603050405020104" pitchFamily="18" charset="0"/>
              </a:rPr>
              <a:t>is.ts</a:t>
            </a:r>
            <a:r>
              <a:rPr lang="en-IN" dirty="0" smtClean="0">
                <a:latin typeface="Rockwell Condensed" panose="02060603050405020104" pitchFamily="18" charset="0"/>
              </a:rPr>
              <a:t>(data)</a:t>
            </a:r>
            <a:endParaRPr lang="en-IN" dirty="0">
              <a:latin typeface="Rockwell Condensed" panose="02060603050405020104" pitchFamily="18" charset="0"/>
            </a:endParaRPr>
          </a:p>
        </p:txBody>
      </p:sp>
      <p:sp>
        <p:nvSpPr>
          <p:cNvPr id="11" name="Rectangle 10"/>
          <p:cNvSpPr/>
          <p:nvPr/>
        </p:nvSpPr>
        <p:spPr>
          <a:xfrm>
            <a:off x="5000864" y="1563688"/>
            <a:ext cx="6096000" cy="4801314"/>
          </a:xfrm>
          <a:prstGeom prst="rect">
            <a:avLst/>
          </a:prstGeom>
        </p:spPr>
        <p:txBody>
          <a:bodyPr>
            <a:spAutoFit/>
          </a:bodyPr>
          <a:lstStyle/>
          <a:p>
            <a:r>
              <a:rPr lang="en-IN" dirty="0" smtClean="0">
                <a:latin typeface="Rockwell Condensed" panose="02060603050405020104" pitchFamily="18" charset="0"/>
              </a:rPr>
              <a:t># Get Time Series Data</a:t>
            </a:r>
          </a:p>
          <a:p>
            <a:r>
              <a:rPr lang="en-IN" dirty="0" err="1" smtClean="0">
                <a:latin typeface="Rockwell Condensed" panose="02060603050405020104" pitchFamily="18" charset="0"/>
              </a:rPr>
              <a:t>tsdata</a:t>
            </a:r>
            <a:r>
              <a:rPr lang="en-IN" dirty="0" smtClean="0">
                <a:latin typeface="Rockwell Condensed" panose="02060603050405020104" pitchFamily="18" charset="0"/>
              </a:rPr>
              <a:t>&lt;-</a:t>
            </a:r>
            <a:r>
              <a:rPr lang="en-IN" dirty="0" err="1" smtClean="0">
                <a:latin typeface="Rockwell Condensed" panose="02060603050405020104" pitchFamily="18" charset="0"/>
              </a:rPr>
              <a:t>as.ts</a:t>
            </a:r>
            <a:r>
              <a:rPr lang="en-IN" dirty="0" smtClean="0">
                <a:latin typeface="Rockwell Condensed" panose="02060603050405020104" pitchFamily="18" charset="0"/>
              </a:rPr>
              <a:t>(</a:t>
            </a:r>
            <a:r>
              <a:rPr lang="en-IN" dirty="0" err="1" smtClean="0">
                <a:latin typeface="Rockwell Condensed" panose="02060603050405020104" pitchFamily="18" charset="0"/>
              </a:rPr>
              <a:t>dmseries</a:t>
            </a:r>
            <a:r>
              <a:rPr lang="en-IN" dirty="0" smtClean="0">
                <a:latin typeface="Rockwell Condensed" panose="02060603050405020104" pitchFamily="18" charset="0"/>
              </a:rPr>
              <a:t>("http://data.is/1RvZGQL"))</a:t>
            </a:r>
          </a:p>
          <a:p>
            <a:endParaRPr lang="en-IN" dirty="0" smtClean="0">
              <a:latin typeface="Rockwell Condensed" panose="02060603050405020104" pitchFamily="18" charset="0"/>
            </a:endParaRPr>
          </a:p>
          <a:p>
            <a:r>
              <a:rPr lang="en-IN" dirty="0" smtClean="0">
                <a:latin typeface="Rockwell Condensed" panose="02060603050405020104" pitchFamily="18" charset="0"/>
              </a:rPr>
              <a:t># Is this data a time series Object ?</a:t>
            </a:r>
          </a:p>
          <a:p>
            <a:r>
              <a:rPr lang="en-IN" dirty="0" err="1" smtClean="0">
                <a:latin typeface="Rockwell Condensed" panose="02060603050405020104" pitchFamily="18" charset="0"/>
              </a:rPr>
              <a:t>is.ts</a:t>
            </a:r>
            <a:r>
              <a:rPr lang="en-IN" dirty="0" smtClean="0">
                <a:latin typeface="Rockwell Condensed" panose="02060603050405020104" pitchFamily="18" charset="0"/>
              </a:rPr>
              <a:t>(</a:t>
            </a:r>
            <a:r>
              <a:rPr lang="en-IN" dirty="0" err="1" smtClean="0">
                <a:latin typeface="Rockwell Condensed" panose="02060603050405020104" pitchFamily="18" charset="0"/>
              </a:rPr>
              <a:t>tsdata</a:t>
            </a:r>
            <a:r>
              <a:rPr lang="en-IN" dirty="0" smtClean="0">
                <a:latin typeface="Rockwell Condensed" panose="02060603050405020104" pitchFamily="18" charset="0"/>
              </a:rPr>
              <a:t>)</a:t>
            </a:r>
          </a:p>
          <a:p>
            <a:endParaRPr lang="en-IN" dirty="0" smtClean="0">
              <a:latin typeface="Rockwell Condensed" panose="02060603050405020104" pitchFamily="18" charset="0"/>
            </a:endParaRPr>
          </a:p>
          <a:p>
            <a:r>
              <a:rPr lang="en-IN" dirty="0" smtClean="0">
                <a:latin typeface="Rockwell Condensed" panose="02060603050405020104" pitchFamily="18" charset="0"/>
              </a:rPr>
              <a:t># Time Series Object</a:t>
            </a:r>
          </a:p>
          <a:p>
            <a:r>
              <a:rPr lang="en-IN" dirty="0" smtClean="0">
                <a:latin typeface="Rockwell Condensed" panose="02060603050405020104" pitchFamily="18" charset="0"/>
              </a:rPr>
              <a:t>print(</a:t>
            </a:r>
            <a:r>
              <a:rPr lang="en-IN" dirty="0" err="1" smtClean="0">
                <a:latin typeface="Rockwell Condensed" panose="02060603050405020104" pitchFamily="18" charset="0"/>
              </a:rPr>
              <a:t>ts</a:t>
            </a:r>
            <a:r>
              <a:rPr lang="en-IN" dirty="0" smtClean="0">
                <a:latin typeface="Rockwell Condensed" panose="02060603050405020104" pitchFamily="18" charset="0"/>
              </a:rPr>
              <a:t>(</a:t>
            </a:r>
            <a:r>
              <a:rPr lang="en-IN" dirty="0" err="1" smtClean="0">
                <a:latin typeface="Rockwell Condensed" panose="02060603050405020104" pitchFamily="18" charset="0"/>
              </a:rPr>
              <a:t>tsdata</a:t>
            </a:r>
            <a:r>
              <a:rPr lang="en-IN" dirty="0" smtClean="0">
                <a:latin typeface="Rockwell Condensed" panose="02060603050405020104" pitchFamily="18" charset="0"/>
              </a:rPr>
              <a:t>))</a:t>
            </a:r>
          </a:p>
          <a:p>
            <a:endParaRPr lang="en-IN" dirty="0">
              <a:latin typeface="Rockwell Condensed" panose="02060603050405020104" pitchFamily="18" charset="0"/>
            </a:endParaRPr>
          </a:p>
          <a:p>
            <a:r>
              <a:rPr lang="en-IN" dirty="0" smtClean="0">
                <a:latin typeface="Rockwell Condensed" panose="02060603050405020104" pitchFamily="18" charset="0"/>
              </a:rPr>
              <a:t># Time Series first 10 observations</a:t>
            </a:r>
          </a:p>
          <a:p>
            <a:r>
              <a:rPr lang="en-IN" dirty="0" smtClean="0">
                <a:latin typeface="Rockwell Condensed" panose="02060603050405020104" pitchFamily="18" charset="0"/>
              </a:rPr>
              <a:t>head(</a:t>
            </a:r>
            <a:r>
              <a:rPr lang="en-IN" dirty="0" err="1" smtClean="0">
                <a:latin typeface="Rockwell Condensed" panose="02060603050405020104" pitchFamily="18" charset="0"/>
              </a:rPr>
              <a:t>tsdata</a:t>
            </a:r>
            <a:r>
              <a:rPr lang="en-IN" dirty="0" smtClean="0">
                <a:latin typeface="Rockwell Condensed" panose="02060603050405020104" pitchFamily="18" charset="0"/>
              </a:rPr>
              <a:t>, 10)</a:t>
            </a:r>
          </a:p>
          <a:p>
            <a:endParaRPr lang="en-IN" dirty="0" smtClean="0">
              <a:latin typeface="Rockwell Condensed" panose="02060603050405020104" pitchFamily="18" charset="0"/>
            </a:endParaRPr>
          </a:p>
          <a:p>
            <a:r>
              <a:rPr lang="en-IN" dirty="0" smtClean="0">
                <a:latin typeface="Rockwell Condensed" panose="02060603050405020104" pitchFamily="18" charset="0"/>
              </a:rPr>
              <a:t># Time Series last 10 observations</a:t>
            </a:r>
          </a:p>
          <a:p>
            <a:r>
              <a:rPr lang="en-IN" dirty="0" smtClean="0">
                <a:latin typeface="Rockwell Condensed" panose="02060603050405020104" pitchFamily="18" charset="0"/>
              </a:rPr>
              <a:t>tail(</a:t>
            </a:r>
            <a:r>
              <a:rPr lang="en-IN" dirty="0" err="1" smtClean="0">
                <a:latin typeface="Rockwell Condensed" panose="02060603050405020104" pitchFamily="18" charset="0"/>
              </a:rPr>
              <a:t>tsdata</a:t>
            </a:r>
            <a:r>
              <a:rPr lang="en-IN" dirty="0" smtClean="0">
                <a:latin typeface="Rockwell Condensed" panose="02060603050405020104" pitchFamily="18" charset="0"/>
              </a:rPr>
              <a:t>, 10)</a:t>
            </a:r>
          </a:p>
          <a:p>
            <a:endParaRPr lang="en-IN" dirty="0" smtClean="0">
              <a:latin typeface="Rockwell Condensed" panose="02060603050405020104" pitchFamily="18" charset="0"/>
            </a:endParaRPr>
          </a:p>
          <a:p>
            <a:r>
              <a:rPr lang="en-IN" dirty="0" smtClean="0">
                <a:latin typeface="Rockwell Condensed" panose="02060603050405020104" pitchFamily="18" charset="0"/>
              </a:rPr>
              <a:t># Time Series number of observations</a:t>
            </a:r>
          </a:p>
          <a:p>
            <a:r>
              <a:rPr lang="en-IN" dirty="0" smtClean="0">
                <a:latin typeface="Rockwell Condensed" panose="02060603050405020104" pitchFamily="18" charset="0"/>
              </a:rPr>
              <a:t>length(</a:t>
            </a:r>
            <a:r>
              <a:rPr lang="en-IN" dirty="0" err="1" smtClean="0">
                <a:latin typeface="Rockwell Condensed" panose="02060603050405020104" pitchFamily="18" charset="0"/>
              </a:rPr>
              <a:t>tsdata</a:t>
            </a:r>
            <a:r>
              <a:rPr lang="en-IN" dirty="0" smtClean="0">
                <a:latin typeface="Rockwell Condensed" panose="02060603050405020104" pitchFamily="18" charset="0"/>
              </a:rPr>
              <a:t>)</a:t>
            </a:r>
            <a:endParaRPr lang="en-IN" dirty="0">
              <a:latin typeface="Rockwell Condensed" panose="02060603050405020104" pitchFamily="18" charset="0"/>
            </a:endParaRPr>
          </a:p>
        </p:txBody>
      </p:sp>
      <p:cxnSp>
        <p:nvCxnSpPr>
          <p:cNvPr id="21" name="Straight Connector 20"/>
          <p:cNvCxnSpPr/>
          <p:nvPr/>
        </p:nvCxnSpPr>
        <p:spPr>
          <a:xfrm>
            <a:off x="4642428" y="1573199"/>
            <a:ext cx="0" cy="3923025"/>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527959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26</a:t>
            </a:fld>
            <a:endParaRPr lang="en-US">
              <a:solidFill>
                <a:prstClr val="white"/>
              </a:solidFill>
            </a:endParaRPr>
          </a:p>
        </p:txBody>
      </p:sp>
      <p:sp>
        <p:nvSpPr>
          <p:cNvPr id="18" name="Title 1"/>
          <p:cNvSpPr>
            <a:spLocks noGrp="1"/>
          </p:cNvSpPr>
          <p:nvPr>
            <p:ph type="title"/>
          </p:nvPr>
        </p:nvSpPr>
        <p:spPr>
          <a:xfrm>
            <a:off x="254000" y="238125"/>
            <a:ext cx="8623782" cy="1325563"/>
          </a:xfrm>
        </p:spPr>
        <p:txBody>
          <a:bodyPr/>
          <a:lstStyle/>
          <a:p>
            <a:r>
              <a:rPr lang="en-US" dirty="0" smtClean="0"/>
              <a:t>R Code</a:t>
            </a:r>
            <a:endParaRPr lang="en-IN" dirty="0"/>
          </a:p>
        </p:txBody>
      </p:sp>
      <p:sp>
        <p:nvSpPr>
          <p:cNvPr id="17" name="Text Placeholder 6"/>
          <p:cNvSpPr txBox="1">
            <a:spLocks/>
          </p:cNvSpPr>
          <p:nvPr/>
        </p:nvSpPr>
        <p:spPr>
          <a:xfrm>
            <a:off x="384960" y="1403688"/>
            <a:ext cx="4054658" cy="485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endParaRPr lang="en-IN" sz="1400" dirty="0" smtClean="0"/>
          </a:p>
        </p:txBody>
      </p:sp>
      <p:sp>
        <p:nvSpPr>
          <p:cNvPr id="10" name="Rectangle 9"/>
          <p:cNvSpPr/>
          <p:nvPr/>
        </p:nvSpPr>
        <p:spPr>
          <a:xfrm>
            <a:off x="254000" y="1421911"/>
            <a:ext cx="4601335" cy="4801314"/>
          </a:xfrm>
          <a:prstGeom prst="rect">
            <a:avLst/>
          </a:prstGeom>
        </p:spPr>
        <p:txBody>
          <a:bodyPr wrap="square">
            <a:spAutoFit/>
          </a:bodyPr>
          <a:lstStyle/>
          <a:p>
            <a:r>
              <a:rPr lang="en-IN" dirty="0" smtClean="0">
                <a:latin typeface="Rockwell Condensed" panose="02060603050405020104" pitchFamily="18" charset="0"/>
              </a:rPr>
              <a:t># Time Series start of observations</a:t>
            </a:r>
          </a:p>
          <a:p>
            <a:r>
              <a:rPr lang="en-IN" dirty="0" smtClean="0">
                <a:latin typeface="Rockwell Condensed" panose="02060603050405020104" pitchFamily="18" charset="0"/>
              </a:rPr>
              <a:t>start(</a:t>
            </a:r>
            <a:r>
              <a:rPr lang="en-IN" dirty="0" err="1" smtClean="0">
                <a:latin typeface="Rockwell Condensed" panose="02060603050405020104" pitchFamily="18" charset="0"/>
              </a:rPr>
              <a:t>tsdata</a:t>
            </a:r>
            <a:r>
              <a:rPr lang="en-IN" dirty="0" smtClean="0">
                <a:latin typeface="Rockwell Condensed" panose="02060603050405020104" pitchFamily="18" charset="0"/>
              </a:rPr>
              <a:t>)</a:t>
            </a:r>
          </a:p>
          <a:p>
            <a:endParaRPr lang="en-IN" dirty="0" smtClean="0">
              <a:latin typeface="Rockwell Condensed" panose="02060603050405020104" pitchFamily="18" charset="0"/>
            </a:endParaRPr>
          </a:p>
          <a:p>
            <a:r>
              <a:rPr lang="en-IN" dirty="0" smtClean="0">
                <a:latin typeface="Rockwell Condensed" panose="02060603050405020104" pitchFamily="18" charset="0"/>
              </a:rPr>
              <a:t># Time Series start of observations</a:t>
            </a:r>
          </a:p>
          <a:p>
            <a:r>
              <a:rPr lang="en-IN" dirty="0" smtClean="0">
                <a:latin typeface="Rockwell Condensed" panose="02060603050405020104" pitchFamily="18" charset="0"/>
              </a:rPr>
              <a:t>end(</a:t>
            </a:r>
            <a:r>
              <a:rPr lang="en-IN" dirty="0" err="1" smtClean="0">
                <a:latin typeface="Rockwell Condensed" panose="02060603050405020104" pitchFamily="18" charset="0"/>
              </a:rPr>
              <a:t>tsdata</a:t>
            </a:r>
            <a:r>
              <a:rPr lang="en-IN" dirty="0" smtClean="0">
                <a:latin typeface="Rockwell Condensed" panose="02060603050405020104" pitchFamily="18" charset="0"/>
              </a:rPr>
              <a:t>)</a:t>
            </a:r>
          </a:p>
          <a:p>
            <a:endParaRPr lang="en-IN" dirty="0" smtClean="0">
              <a:latin typeface="Rockwell Condensed" panose="02060603050405020104" pitchFamily="18" charset="0"/>
            </a:endParaRPr>
          </a:p>
          <a:p>
            <a:r>
              <a:rPr lang="en-IN" dirty="0" smtClean="0">
                <a:latin typeface="Rockwell Condensed" panose="02060603050405020104" pitchFamily="18" charset="0"/>
              </a:rPr>
              <a:t># Vector of times at which a time series was sampled</a:t>
            </a:r>
          </a:p>
          <a:p>
            <a:r>
              <a:rPr lang="en-IN" dirty="0" smtClean="0">
                <a:latin typeface="Rockwell Condensed" panose="02060603050405020104" pitchFamily="18" charset="0"/>
              </a:rPr>
              <a:t>time(</a:t>
            </a:r>
            <a:r>
              <a:rPr lang="en-IN" dirty="0" err="1" smtClean="0">
                <a:latin typeface="Rockwell Condensed" panose="02060603050405020104" pitchFamily="18" charset="0"/>
              </a:rPr>
              <a:t>tsdata</a:t>
            </a:r>
            <a:r>
              <a:rPr lang="en-IN" dirty="0" smtClean="0">
                <a:latin typeface="Rockwell Condensed" panose="02060603050405020104" pitchFamily="18" charset="0"/>
              </a:rPr>
              <a:t>)</a:t>
            </a:r>
          </a:p>
          <a:p>
            <a:endParaRPr lang="en-IN" dirty="0" smtClean="0">
              <a:latin typeface="Rockwell Condensed" panose="02060603050405020104" pitchFamily="18" charset="0"/>
            </a:endParaRPr>
          </a:p>
          <a:p>
            <a:r>
              <a:rPr lang="en-IN" dirty="0" smtClean="0">
                <a:latin typeface="Rockwell Condensed" panose="02060603050405020104" pitchFamily="18" charset="0"/>
              </a:rPr>
              <a:t># Return the time interval between observations</a:t>
            </a:r>
          </a:p>
          <a:p>
            <a:r>
              <a:rPr lang="en-IN" dirty="0" err="1" smtClean="0">
                <a:latin typeface="Rockwell Condensed" panose="02060603050405020104" pitchFamily="18" charset="0"/>
              </a:rPr>
              <a:t>deltat</a:t>
            </a:r>
            <a:r>
              <a:rPr lang="en-IN" dirty="0" smtClean="0">
                <a:latin typeface="Rockwell Condensed" panose="02060603050405020104" pitchFamily="18" charset="0"/>
              </a:rPr>
              <a:t>(</a:t>
            </a:r>
            <a:r>
              <a:rPr lang="en-IN" dirty="0" err="1" smtClean="0">
                <a:latin typeface="Rockwell Condensed" panose="02060603050405020104" pitchFamily="18" charset="0"/>
              </a:rPr>
              <a:t>tsdata</a:t>
            </a:r>
            <a:r>
              <a:rPr lang="en-IN" dirty="0" smtClean="0">
                <a:latin typeface="Rockwell Condensed" panose="02060603050405020104" pitchFamily="18" charset="0"/>
              </a:rPr>
              <a:t>)</a:t>
            </a:r>
          </a:p>
          <a:p>
            <a:endParaRPr lang="en-IN" dirty="0" smtClean="0">
              <a:latin typeface="Rockwell Condensed" panose="02060603050405020104" pitchFamily="18" charset="0"/>
            </a:endParaRPr>
          </a:p>
          <a:p>
            <a:r>
              <a:rPr lang="en-IN" dirty="0" smtClean="0">
                <a:latin typeface="Rockwell Condensed" panose="02060603050405020104" pitchFamily="18" charset="0"/>
              </a:rPr>
              <a:t># Return the number of samples per unit time</a:t>
            </a:r>
          </a:p>
          <a:p>
            <a:r>
              <a:rPr lang="en-IN" dirty="0" smtClean="0">
                <a:latin typeface="Rockwell Condensed" panose="02060603050405020104" pitchFamily="18" charset="0"/>
              </a:rPr>
              <a:t>frequency(</a:t>
            </a:r>
            <a:r>
              <a:rPr lang="en-IN" dirty="0" err="1" smtClean="0">
                <a:latin typeface="Rockwell Condensed" panose="02060603050405020104" pitchFamily="18" charset="0"/>
              </a:rPr>
              <a:t>tsdata</a:t>
            </a:r>
            <a:r>
              <a:rPr lang="en-IN" dirty="0" smtClean="0">
                <a:latin typeface="Rockwell Condensed" panose="02060603050405020104" pitchFamily="18" charset="0"/>
              </a:rPr>
              <a:t>)</a:t>
            </a:r>
          </a:p>
          <a:p>
            <a:endParaRPr lang="en-IN" dirty="0" smtClean="0">
              <a:latin typeface="Rockwell Condensed" panose="02060603050405020104" pitchFamily="18" charset="0"/>
            </a:endParaRPr>
          </a:p>
          <a:p>
            <a:r>
              <a:rPr lang="en-IN" dirty="0" smtClean="0">
                <a:latin typeface="Rockwell Condensed" panose="02060603050405020104" pitchFamily="18" charset="0"/>
              </a:rPr>
              <a:t># Return the positions in the cycle of each observation</a:t>
            </a:r>
          </a:p>
          <a:p>
            <a:r>
              <a:rPr lang="en-IN" dirty="0" smtClean="0">
                <a:latin typeface="Rockwell Condensed" panose="02060603050405020104" pitchFamily="18" charset="0"/>
              </a:rPr>
              <a:t>cycle(</a:t>
            </a:r>
            <a:r>
              <a:rPr lang="en-IN" dirty="0" err="1" smtClean="0">
                <a:latin typeface="Rockwell Condensed" panose="02060603050405020104" pitchFamily="18" charset="0"/>
              </a:rPr>
              <a:t>tsdata</a:t>
            </a:r>
            <a:r>
              <a:rPr lang="en-IN" dirty="0" smtClean="0">
                <a:latin typeface="Rockwell Condensed" panose="02060603050405020104" pitchFamily="18" charset="0"/>
              </a:rPr>
              <a:t>)</a:t>
            </a:r>
          </a:p>
        </p:txBody>
      </p:sp>
      <p:sp>
        <p:nvSpPr>
          <p:cNvPr id="11" name="Rectangle 10"/>
          <p:cNvSpPr/>
          <p:nvPr/>
        </p:nvSpPr>
        <p:spPr>
          <a:xfrm>
            <a:off x="5000864" y="1563688"/>
            <a:ext cx="6096000" cy="3970318"/>
          </a:xfrm>
          <a:prstGeom prst="rect">
            <a:avLst/>
          </a:prstGeom>
        </p:spPr>
        <p:txBody>
          <a:bodyPr>
            <a:spAutoFit/>
          </a:bodyPr>
          <a:lstStyle/>
          <a:p>
            <a:r>
              <a:rPr lang="en-IN" dirty="0" smtClean="0">
                <a:latin typeface="Rockwell Condensed" panose="02060603050405020104" pitchFamily="18" charset="0"/>
              </a:rPr>
              <a:t># </a:t>
            </a:r>
            <a:r>
              <a:rPr lang="en-IN" dirty="0" err="1" smtClean="0">
                <a:latin typeface="Rockwell Condensed" panose="02060603050405020104" pitchFamily="18" charset="0"/>
              </a:rPr>
              <a:t>Caculate</a:t>
            </a:r>
            <a:r>
              <a:rPr lang="en-IN" dirty="0" smtClean="0">
                <a:latin typeface="Rockwell Condensed" panose="02060603050405020104" pitchFamily="18" charset="0"/>
              </a:rPr>
              <a:t> the sample mean</a:t>
            </a:r>
          </a:p>
          <a:p>
            <a:r>
              <a:rPr lang="en-IN" dirty="0" smtClean="0">
                <a:latin typeface="Rockwell Condensed" panose="02060603050405020104" pitchFamily="18" charset="0"/>
              </a:rPr>
              <a:t>mean(</a:t>
            </a:r>
            <a:r>
              <a:rPr lang="en-IN" dirty="0" err="1" smtClean="0">
                <a:latin typeface="Rockwell Condensed" panose="02060603050405020104" pitchFamily="18" charset="0"/>
              </a:rPr>
              <a:t>tsdata</a:t>
            </a:r>
            <a:r>
              <a:rPr lang="en-IN" dirty="0" smtClean="0">
                <a:latin typeface="Rockwell Condensed" panose="02060603050405020104" pitchFamily="18" charset="0"/>
              </a:rPr>
              <a:t>)</a:t>
            </a:r>
          </a:p>
          <a:p>
            <a:endParaRPr lang="en-IN" dirty="0" smtClean="0">
              <a:latin typeface="Rockwell Condensed" panose="02060603050405020104" pitchFamily="18" charset="0"/>
            </a:endParaRPr>
          </a:p>
          <a:p>
            <a:r>
              <a:rPr lang="en-IN" dirty="0" smtClean="0">
                <a:latin typeface="Rockwell Condensed" panose="02060603050405020104" pitchFamily="18" charset="0"/>
              </a:rPr>
              <a:t># Get the value distribution of the observations. </a:t>
            </a:r>
          </a:p>
          <a:p>
            <a:r>
              <a:rPr lang="en-IN" dirty="0" smtClean="0">
                <a:latin typeface="Rockwell Condensed" panose="02060603050405020104" pitchFamily="18" charset="0"/>
              </a:rPr>
              <a:t>summary(</a:t>
            </a:r>
            <a:r>
              <a:rPr lang="en-IN" dirty="0" err="1" smtClean="0">
                <a:latin typeface="Rockwell Condensed" panose="02060603050405020104" pitchFamily="18" charset="0"/>
              </a:rPr>
              <a:t>tsdata</a:t>
            </a:r>
            <a:r>
              <a:rPr lang="en-IN" dirty="0" smtClean="0">
                <a:latin typeface="Rockwell Condensed" panose="02060603050405020104" pitchFamily="18" charset="0"/>
              </a:rPr>
              <a:t>)</a:t>
            </a:r>
          </a:p>
          <a:p>
            <a:endParaRPr lang="en-IN" dirty="0" smtClean="0">
              <a:latin typeface="Rockwell Condensed" panose="02060603050405020104" pitchFamily="18" charset="0"/>
            </a:endParaRPr>
          </a:p>
          <a:p>
            <a:r>
              <a:rPr lang="en-IN" dirty="0" smtClean="0">
                <a:latin typeface="Rockwell Condensed" panose="02060603050405020104" pitchFamily="18" charset="0"/>
              </a:rPr>
              <a:t># Visualize the Time Series</a:t>
            </a:r>
          </a:p>
          <a:p>
            <a:r>
              <a:rPr lang="en-IN" dirty="0" smtClean="0">
                <a:latin typeface="Rockwell Condensed" panose="02060603050405020104" pitchFamily="18" charset="0"/>
              </a:rPr>
              <a:t>plot(</a:t>
            </a:r>
            <a:r>
              <a:rPr lang="en-IN" dirty="0" err="1" smtClean="0">
                <a:latin typeface="Rockwell Condensed" panose="02060603050405020104" pitchFamily="18" charset="0"/>
              </a:rPr>
              <a:t>tsdata</a:t>
            </a:r>
            <a:r>
              <a:rPr lang="en-IN" dirty="0" smtClean="0">
                <a:latin typeface="Rockwell Condensed" panose="02060603050405020104" pitchFamily="18" charset="0"/>
              </a:rPr>
              <a:t>)</a:t>
            </a:r>
          </a:p>
          <a:p>
            <a:endParaRPr lang="en-IN" dirty="0" smtClean="0">
              <a:latin typeface="Rockwell Condensed" panose="02060603050405020104" pitchFamily="18" charset="0"/>
            </a:endParaRPr>
          </a:p>
          <a:p>
            <a:r>
              <a:rPr lang="en-IN" dirty="0" smtClean="0">
                <a:latin typeface="Rockwell Condensed" panose="02060603050405020104" pitchFamily="18" charset="0"/>
              </a:rPr>
              <a:t># Visualize and edit the Time Series Axis names</a:t>
            </a:r>
          </a:p>
          <a:p>
            <a:r>
              <a:rPr lang="en-IN" dirty="0" smtClean="0">
                <a:latin typeface="Rockwell Condensed" panose="02060603050405020104" pitchFamily="18" charset="0"/>
              </a:rPr>
              <a:t>plot(</a:t>
            </a:r>
            <a:r>
              <a:rPr lang="en-IN" dirty="0" err="1" smtClean="0">
                <a:latin typeface="Rockwell Condensed" panose="02060603050405020104" pitchFamily="18" charset="0"/>
              </a:rPr>
              <a:t>tsdata</a:t>
            </a:r>
            <a:r>
              <a:rPr lang="en-IN" dirty="0" smtClean="0">
                <a:latin typeface="Rockwell Condensed" panose="02060603050405020104" pitchFamily="18" charset="0"/>
              </a:rPr>
              <a:t>, </a:t>
            </a:r>
            <a:r>
              <a:rPr lang="en-IN" dirty="0" err="1" smtClean="0">
                <a:latin typeface="Rockwell Condensed" panose="02060603050405020104" pitchFamily="18" charset="0"/>
              </a:rPr>
              <a:t>xlab</a:t>
            </a:r>
            <a:r>
              <a:rPr lang="en-IN" dirty="0" smtClean="0">
                <a:latin typeface="Rockwell Condensed" panose="02060603050405020104" pitchFamily="18" charset="0"/>
              </a:rPr>
              <a:t> = "</a:t>
            </a:r>
            <a:r>
              <a:rPr lang="en-IN" dirty="0" err="1" smtClean="0">
                <a:latin typeface="Rockwell Condensed" panose="02060603050405020104" pitchFamily="18" charset="0"/>
              </a:rPr>
              <a:t>Yr</a:t>
            </a:r>
            <a:r>
              <a:rPr lang="en-IN" dirty="0" smtClean="0">
                <a:latin typeface="Rockwell Condensed" panose="02060603050405020104" pitchFamily="18" charset="0"/>
              </a:rPr>
              <a:t>-month", </a:t>
            </a:r>
            <a:r>
              <a:rPr lang="en-IN" dirty="0" err="1" smtClean="0">
                <a:latin typeface="Rockwell Condensed" panose="02060603050405020104" pitchFamily="18" charset="0"/>
              </a:rPr>
              <a:t>ylab</a:t>
            </a:r>
            <a:r>
              <a:rPr lang="en-IN" dirty="0" smtClean="0">
                <a:latin typeface="Rockwell Condensed" panose="02060603050405020104" pitchFamily="18" charset="0"/>
              </a:rPr>
              <a:t> = "Bookings")</a:t>
            </a:r>
          </a:p>
          <a:p>
            <a:endParaRPr lang="en-IN" dirty="0" smtClean="0">
              <a:latin typeface="Rockwell Condensed" panose="02060603050405020104" pitchFamily="18" charset="0"/>
            </a:endParaRPr>
          </a:p>
          <a:p>
            <a:r>
              <a:rPr lang="en-IN" dirty="0" smtClean="0">
                <a:latin typeface="Rockwell Condensed" panose="02060603050405020104" pitchFamily="18" charset="0"/>
              </a:rPr>
              <a:t># # Visualize and edit the Time Series plotting type (Default type in "l")</a:t>
            </a:r>
          </a:p>
          <a:p>
            <a:r>
              <a:rPr lang="en-IN" dirty="0" smtClean="0">
                <a:latin typeface="Rockwell Condensed" panose="02060603050405020104" pitchFamily="18" charset="0"/>
              </a:rPr>
              <a:t>plot(</a:t>
            </a:r>
            <a:r>
              <a:rPr lang="en-IN" dirty="0" err="1" smtClean="0">
                <a:latin typeface="Rockwell Condensed" panose="02060603050405020104" pitchFamily="18" charset="0"/>
              </a:rPr>
              <a:t>tsdata</a:t>
            </a:r>
            <a:r>
              <a:rPr lang="en-IN" dirty="0" smtClean="0">
                <a:latin typeface="Rockwell Condensed" panose="02060603050405020104" pitchFamily="18" charset="0"/>
              </a:rPr>
              <a:t>, </a:t>
            </a:r>
            <a:r>
              <a:rPr lang="en-IN" dirty="0" err="1" smtClean="0">
                <a:latin typeface="Rockwell Condensed" panose="02060603050405020104" pitchFamily="18" charset="0"/>
              </a:rPr>
              <a:t>xlab</a:t>
            </a:r>
            <a:r>
              <a:rPr lang="en-IN" dirty="0" smtClean="0">
                <a:latin typeface="Rockwell Condensed" panose="02060603050405020104" pitchFamily="18" charset="0"/>
              </a:rPr>
              <a:t> = "</a:t>
            </a:r>
            <a:r>
              <a:rPr lang="en-IN" dirty="0" err="1" smtClean="0">
                <a:latin typeface="Rockwell Condensed" panose="02060603050405020104" pitchFamily="18" charset="0"/>
              </a:rPr>
              <a:t>Yr</a:t>
            </a:r>
            <a:r>
              <a:rPr lang="en-IN" dirty="0" smtClean="0">
                <a:latin typeface="Rockwell Condensed" panose="02060603050405020104" pitchFamily="18" charset="0"/>
              </a:rPr>
              <a:t>-month", </a:t>
            </a:r>
            <a:r>
              <a:rPr lang="en-IN" dirty="0" err="1" smtClean="0">
                <a:latin typeface="Rockwell Condensed" panose="02060603050405020104" pitchFamily="18" charset="0"/>
              </a:rPr>
              <a:t>ylab</a:t>
            </a:r>
            <a:r>
              <a:rPr lang="en-IN" dirty="0" smtClean="0">
                <a:latin typeface="Rockwell Condensed" panose="02060603050405020104" pitchFamily="18" charset="0"/>
              </a:rPr>
              <a:t> = "Bookings", type = "b")</a:t>
            </a:r>
          </a:p>
        </p:txBody>
      </p:sp>
      <p:cxnSp>
        <p:nvCxnSpPr>
          <p:cNvPr id="21" name="Straight Connector 20"/>
          <p:cNvCxnSpPr/>
          <p:nvPr/>
        </p:nvCxnSpPr>
        <p:spPr>
          <a:xfrm>
            <a:off x="4642428" y="1573199"/>
            <a:ext cx="0" cy="3923025"/>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935979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27</a:t>
            </a:fld>
            <a:endParaRPr lang="en-US">
              <a:solidFill>
                <a:prstClr val="white"/>
              </a:solidFill>
            </a:endParaRPr>
          </a:p>
        </p:txBody>
      </p:sp>
      <p:sp>
        <p:nvSpPr>
          <p:cNvPr id="18" name="Title 1"/>
          <p:cNvSpPr>
            <a:spLocks noGrp="1"/>
          </p:cNvSpPr>
          <p:nvPr>
            <p:ph type="title"/>
          </p:nvPr>
        </p:nvSpPr>
        <p:spPr>
          <a:xfrm>
            <a:off x="384958" y="23165"/>
            <a:ext cx="8623782" cy="1325563"/>
          </a:xfrm>
        </p:spPr>
        <p:txBody>
          <a:bodyPr/>
          <a:lstStyle/>
          <a:p>
            <a:r>
              <a:rPr lang="en-US" dirty="0" smtClean="0"/>
              <a:t>Components of Time-series Data</a:t>
            </a:r>
            <a:endParaRPr lang="en-IN" dirty="0"/>
          </a:p>
        </p:txBody>
      </p:sp>
      <p:sp>
        <p:nvSpPr>
          <p:cNvPr id="17" name="Text Placeholder 6"/>
          <p:cNvSpPr txBox="1">
            <a:spLocks/>
          </p:cNvSpPr>
          <p:nvPr/>
        </p:nvSpPr>
        <p:spPr>
          <a:xfrm>
            <a:off x="384960" y="1403688"/>
            <a:ext cx="4054658" cy="485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endParaRPr lang="en-IN" sz="1400" dirty="0" smtClean="0"/>
          </a:p>
        </p:txBody>
      </p:sp>
      <p:pic>
        <p:nvPicPr>
          <p:cNvPr id="2" name="Picture 1"/>
          <p:cNvPicPr>
            <a:picLocks noChangeAspect="1"/>
          </p:cNvPicPr>
          <p:nvPr/>
        </p:nvPicPr>
        <p:blipFill rotWithShape="1">
          <a:blip r:embed="rId3"/>
          <a:srcRect l="10858" t="33823" r="28358" b="22772"/>
          <a:stretch/>
        </p:blipFill>
        <p:spPr>
          <a:xfrm>
            <a:off x="384959" y="1307417"/>
            <a:ext cx="11428941" cy="4588415"/>
          </a:xfrm>
          <a:prstGeom prst="rect">
            <a:avLst/>
          </a:prstGeom>
        </p:spPr>
      </p:pic>
    </p:spTree>
    <p:extLst>
      <p:ext uri="{BB962C8B-B14F-4D97-AF65-F5344CB8AC3E}">
        <p14:creationId xmlns:p14="http://schemas.microsoft.com/office/powerpoint/2010/main" val="35430791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28</a:t>
            </a:fld>
            <a:endParaRPr lang="en-US" dirty="0">
              <a:solidFill>
                <a:prstClr val="white"/>
              </a:solidFill>
            </a:endParaRPr>
          </a:p>
        </p:txBody>
      </p:sp>
      <p:sp>
        <p:nvSpPr>
          <p:cNvPr id="27" name="Text Placeholder 6"/>
          <p:cNvSpPr txBox="1">
            <a:spLocks/>
          </p:cNvSpPr>
          <p:nvPr/>
        </p:nvSpPr>
        <p:spPr>
          <a:xfrm>
            <a:off x="254000" y="1714034"/>
            <a:ext cx="4658431" cy="4184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Trend is a gradual shift or movement to relatively high and low values over a long period of time.</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Higher highs and higher lows in the plot signify uptrend. </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Lower highs </a:t>
            </a:r>
            <a:r>
              <a:rPr lang="en-IN" dirty="0">
                <a:solidFill>
                  <a:prstClr val="black"/>
                </a:solidFill>
                <a:cs typeface="Arial" panose="020B0604020202020204" pitchFamily="34" charset="0"/>
              </a:rPr>
              <a:t>and </a:t>
            </a:r>
            <a:r>
              <a:rPr lang="en-IN" dirty="0" smtClean="0">
                <a:solidFill>
                  <a:prstClr val="black"/>
                </a:solidFill>
                <a:cs typeface="Arial" panose="020B0604020202020204" pitchFamily="34" charset="0"/>
              </a:rPr>
              <a:t>lower lows </a:t>
            </a:r>
            <a:r>
              <a:rPr lang="en-IN" dirty="0">
                <a:solidFill>
                  <a:prstClr val="black"/>
                </a:solidFill>
                <a:cs typeface="Arial" panose="020B0604020202020204" pitchFamily="34" charset="0"/>
              </a:rPr>
              <a:t>in the plot signify </a:t>
            </a:r>
            <a:r>
              <a:rPr lang="en-IN" dirty="0" smtClean="0">
                <a:solidFill>
                  <a:prstClr val="black"/>
                </a:solidFill>
                <a:cs typeface="Arial" panose="020B0604020202020204" pitchFamily="34" charset="0"/>
              </a:rPr>
              <a:t>downtrend. </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If there is no trend it is called horizontal or stationary trend.</a:t>
            </a: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sp>
        <p:nvSpPr>
          <p:cNvPr id="2" name="Title 1"/>
          <p:cNvSpPr>
            <a:spLocks noGrp="1"/>
          </p:cNvSpPr>
          <p:nvPr>
            <p:ph type="title"/>
          </p:nvPr>
        </p:nvSpPr>
        <p:spPr/>
        <p:txBody>
          <a:bodyPr/>
          <a:lstStyle/>
          <a:p>
            <a:r>
              <a:rPr lang="en-IN" dirty="0" smtClean="0"/>
              <a:t>Trends</a:t>
            </a:r>
            <a:endParaRPr lang="en-IN" dirty="0"/>
          </a:p>
        </p:txBody>
      </p:sp>
      <p:cxnSp>
        <p:nvCxnSpPr>
          <p:cNvPr id="7" name="Straight Connector 6"/>
          <p:cNvCxnSpPr/>
          <p:nvPr/>
        </p:nvCxnSpPr>
        <p:spPr>
          <a:xfrm>
            <a:off x="4944222" y="1714034"/>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4976015" y="1508609"/>
            <a:ext cx="7215986" cy="4333875"/>
          </a:xfrm>
          <a:prstGeom prst="rect">
            <a:avLst/>
          </a:prstGeom>
        </p:spPr>
      </p:pic>
    </p:spTree>
    <p:extLst>
      <p:ext uri="{BB962C8B-B14F-4D97-AF65-F5344CB8AC3E}">
        <p14:creationId xmlns:p14="http://schemas.microsoft.com/office/powerpoint/2010/main" val="14098688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29</a:t>
            </a:fld>
            <a:endParaRPr lang="en-US" dirty="0">
              <a:solidFill>
                <a:prstClr val="white"/>
              </a:solidFill>
            </a:endParaRPr>
          </a:p>
        </p:txBody>
      </p:sp>
      <p:sp>
        <p:nvSpPr>
          <p:cNvPr id="2" name="Title 1"/>
          <p:cNvSpPr>
            <a:spLocks noGrp="1"/>
          </p:cNvSpPr>
          <p:nvPr>
            <p:ph type="title"/>
          </p:nvPr>
        </p:nvSpPr>
        <p:spPr/>
        <p:txBody>
          <a:bodyPr/>
          <a:lstStyle/>
          <a:p>
            <a:r>
              <a:rPr lang="en-IN" dirty="0" smtClean="0"/>
              <a:t>Trend types – Stationary / horizontal trends</a:t>
            </a:r>
            <a:endParaRPr lang="en-IN" dirty="0"/>
          </a:p>
        </p:txBody>
      </p:sp>
      <p:pic>
        <p:nvPicPr>
          <p:cNvPr id="5" name="Picture 4"/>
          <p:cNvPicPr>
            <a:picLocks noChangeAspect="1"/>
          </p:cNvPicPr>
          <p:nvPr/>
        </p:nvPicPr>
        <p:blipFill>
          <a:blip r:embed="rId3"/>
          <a:stretch>
            <a:fillRect/>
          </a:stretch>
        </p:blipFill>
        <p:spPr>
          <a:xfrm>
            <a:off x="1290503" y="1889571"/>
            <a:ext cx="6810309" cy="3326957"/>
          </a:xfrm>
          <a:prstGeom prst="rect">
            <a:avLst/>
          </a:prstGeom>
        </p:spPr>
      </p:pic>
    </p:spTree>
    <p:extLst>
      <p:ext uri="{BB962C8B-B14F-4D97-AF65-F5344CB8AC3E}">
        <p14:creationId xmlns:p14="http://schemas.microsoft.com/office/powerpoint/2010/main" val="27797389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999" y="238125"/>
            <a:ext cx="9450439" cy="1325563"/>
          </a:xfrm>
        </p:spPr>
        <p:txBody>
          <a:bodyPr/>
          <a:lstStyle/>
          <a:p>
            <a:r>
              <a:rPr lang="en-US" dirty="0" smtClean="0"/>
              <a:t>Methods for Sales Forecasting</a:t>
            </a:r>
            <a:endParaRPr lang="en-IN" dirty="0"/>
          </a:p>
        </p:txBody>
      </p:sp>
      <p:sp>
        <p:nvSpPr>
          <p:cNvPr id="4" name="Slide Number Placeholder 3"/>
          <p:cNvSpPr>
            <a:spLocks noGrp="1"/>
          </p:cNvSpPr>
          <p:nvPr>
            <p:ph type="sldNum" sz="quarter" idx="12"/>
          </p:nvPr>
        </p:nvSpPr>
        <p:spPr/>
        <p:txBody>
          <a:bodyPr/>
          <a:lstStyle/>
          <a:p>
            <a:fld id="{362E0BA0-CB3A-7549-A0BA-9675C268EFD9}" type="slidenum">
              <a:rPr lang="en-US" smtClean="0"/>
              <a:pPr/>
              <a:t>3</a:t>
            </a:fld>
            <a:endParaRPr lang="en-US" dirty="0"/>
          </a:p>
        </p:txBody>
      </p:sp>
      <p:sp>
        <p:nvSpPr>
          <p:cNvPr id="6" name="Content Placeholder 2"/>
          <p:cNvSpPr>
            <a:spLocks noGrp="1"/>
          </p:cNvSpPr>
          <p:nvPr>
            <p:ph idx="1" hasCustomPrompt="1"/>
          </p:nvPr>
        </p:nvSpPr>
        <p:spPr>
          <a:xfrm>
            <a:off x="254000" y="1371600"/>
            <a:ext cx="11214100" cy="467836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
                <a:srgbClr val="E57725"/>
              </a:buClr>
              <a:buSzPct val="100000"/>
              <a:buFont typeface="Webdings" panose="05030102010509060703" pitchFamily="18" charset="2"/>
              <a:buChar char=""/>
              <a:tabLst/>
              <a:defRPr baseline="0">
                <a:latin typeface="Arial" panose="020B0604020202020204" pitchFamily="34" charset="0"/>
                <a:cs typeface="Arial" panose="020B0604020202020204" pitchFamily="34" charset="0"/>
              </a:defRPr>
            </a:lvl1pPr>
            <a:lvl2pPr marL="6858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2pPr>
            <a:lvl3pPr marL="11430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3pPr>
            <a:lvl4pPr marL="16002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4pPr>
            <a:lvl5pPr marL="20574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5pPr>
          </a:lstStyle>
          <a:p>
            <a:pPr>
              <a:buFont typeface="Wingdings" panose="05000000000000000000" pitchFamily="2" charset="2"/>
              <a:buChar char="Ø"/>
            </a:pPr>
            <a:r>
              <a:rPr lang="en-US" dirty="0" smtClean="0"/>
              <a:t> Jury of Executive Opinion</a:t>
            </a:r>
          </a:p>
          <a:p>
            <a:pPr>
              <a:buFont typeface="Wingdings" panose="05000000000000000000" pitchFamily="2" charset="2"/>
              <a:buChar char="Ø"/>
            </a:pPr>
            <a:r>
              <a:rPr lang="en-US" dirty="0"/>
              <a:t> </a:t>
            </a:r>
            <a:r>
              <a:rPr lang="en-US" dirty="0" smtClean="0"/>
              <a:t>Sales Force Opinion</a:t>
            </a:r>
          </a:p>
          <a:p>
            <a:pPr>
              <a:buFont typeface="Wingdings" panose="05000000000000000000" pitchFamily="2" charset="2"/>
              <a:buChar char="Ø"/>
            </a:pPr>
            <a:r>
              <a:rPr lang="en-US" dirty="0"/>
              <a:t> </a:t>
            </a:r>
            <a:r>
              <a:rPr lang="en-US" dirty="0" smtClean="0"/>
              <a:t>Test Marketing Result </a:t>
            </a:r>
          </a:p>
          <a:p>
            <a:pPr>
              <a:buFont typeface="Wingdings" panose="05000000000000000000" pitchFamily="2" charset="2"/>
              <a:buChar char="Ø"/>
            </a:pPr>
            <a:r>
              <a:rPr lang="en-US" dirty="0"/>
              <a:t> </a:t>
            </a:r>
            <a:r>
              <a:rPr lang="en-US" dirty="0" smtClean="0"/>
              <a:t>Consumer’s Buying Plan</a:t>
            </a:r>
          </a:p>
          <a:p>
            <a:pPr>
              <a:buFont typeface="Wingdings" panose="05000000000000000000" pitchFamily="2" charset="2"/>
              <a:buChar char="Ø"/>
            </a:pPr>
            <a:r>
              <a:rPr lang="en-US" dirty="0"/>
              <a:t> </a:t>
            </a:r>
            <a:r>
              <a:rPr lang="en-US" dirty="0" smtClean="0"/>
              <a:t>Market Factor Analysis</a:t>
            </a:r>
          </a:p>
          <a:p>
            <a:pPr>
              <a:buFont typeface="Wingdings" panose="05000000000000000000" pitchFamily="2" charset="2"/>
              <a:buChar char="Ø"/>
            </a:pPr>
            <a:r>
              <a:rPr lang="en-US" dirty="0" smtClean="0"/>
              <a:t>Expert Opinion</a:t>
            </a:r>
          </a:p>
          <a:p>
            <a:pPr>
              <a:buFont typeface="Wingdings" panose="05000000000000000000" pitchFamily="2" charset="2"/>
              <a:buChar char="Ø"/>
            </a:pPr>
            <a:r>
              <a:rPr lang="en-US" dirty="0"/>
              <a:t> </a:t>
            </a:r>
            <a:r>
              <a:rPr lang="en-US" dirty="0" smtClean="0"/>
              <a:t>Econometric Model Building</a:t>
            </a:r>
          </a:p>
          <a:p>
            <a:pPr>
              <a:buFont typeface="Wingdings" panose="05000000000000000000" pitchFamily="2" charset="2"/>
              <a:buChar char="Ø"/>
            </a:pPr>
            <a:endParaRPr lang="en-US" dirty="0"/>
          </a:p>
          <a:p>
            <a:pPr marL="0" indent="0">
              <a:buNone/>
            </a:pPr>
            <a:endParaRPr lang="en-US" dirty="0"/>
          </a:p>
        </p:txBody>
      </p:sp>
    </p:spTree>
    <p:extLst>
      <p:ext uri="{BB962C8B-B14F-4D97-AF65-F5344CB8AC3E}">
        <p14:creationId xmlns:p14="http://schemas.microsoft.com/office/powerpoint/2010/main" val="6030310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30</a:t>
            </a:fld>
            <a:endParaRPr lang="en-US" dirty="0">
              <a:solidFill>
                <a:prstClr val="white"/>
              </a:solidFill>
            </a:endParaRPr>
          </a:p>
        </p:txBody>
      </p:sp>
      <p:sp>
        <p:nvSpPr>
          <p:cNvPr id="2" name="Title 1"/>
          <p:cNvSpPr>
            <a:spLocks noGrp="1"/>
          </p:cNvSpPr>
          <p:nvPr>
            <p:ph type="title"/>
          </p:nvPr>
        </p:nvSpPr>
        <p:spPr/>
        <p:txBody>
          <a:bodyPr/>
          <a:lstStyle/>
          <a:p>
            <a:r>
              <a:rPr lang="en-IN" dirty="0" smtClean="0"/>
              <a:t>Trend types – Linear trends</a:t>
            </a:r>
            <a:endParaRPr lang="en-IN" dirty="0"/>
          </a:p>
        </p:txBody>
      </p:sp>
      <p:pic>
        <p:nvPicPr>
          <p:cNvPr id="3" name="Picture 2"/>
          <p:cNvPicPr>
            <a:picLocks noChangeAspect="1"/>
          </p:cNvPicPr>
          <p:nvPr/>
        </p:nvPicPr>
        <p:blipFill>
          <a:blip r:embed="rId3"/>
          <a:stretch>
            <a:fillRect/>
          </a:stretch>
        </p:blipFill>
        <p:spPr>
          <a:xfrm>
            <a:off x="1596982" y="2000719"/>
            <a:ext cx="7126242" cy="3664479"/>
          </a:xfrm>
          <a:prstGeom prst="rect">
            <a:avLst/>
          </a:prstGeom>
        </p:spPr>
      </p:pic>
    </p:spTree>
    <p:extLst>
      <p:ext uri="{BB962C8B-B14F-4D97-AF65-F5344CB8AC3E}">
        <p14:creationId xmlns:p14="http://schemas.microsoft.com/office/powerpoint/2010/main" val="18249840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31</a:t>
            </a:fld>
            <a:endParaRPr lang="en-US" dirty="0">
              <a:solidFill>
                <a:prstClr val="white"/>
              </a:solidFill>
            </a:endParaRPr>
          </a:p>
        </p:txBody>
      </p:sp>
      <p:sp>
        <p:nvSpPr>
          <p:cNvPr id="2" name="Title 1"/>
          <p:cNvSpPr>
            <a:spLocks noGrp="1"/>
          </p:cNvSpPr>
          <p:nvPr>
            <p:ph type="title"/>
          </p:nvPr>
        </p:nvSpPr>
        <p:spPr/>
        <p:txBody>
          <a:bodyPr/>
          <a:lstStyle/>
          <a:p>
            <a:r>
              <a:rPr lang="en-IN" dirty="0" smtClean="0"/>
              <a:t>Trend types – Rapid growth trends</a:t>
            </a:r>
            <a:endParaRPr lang="en-IN" dirty="0"/>
          </a:p>
        </p:txBody>
      </p:sp>
      <p:pic>
        <p:nvPicPr>
          <p:cNvPr id="5" name="Picture 4"/>
          <p:cNvPicPr>
            <a:picLocks noChangeAspect="1"/>
          </p:cNvPicPr>
          <p:nvPr/>
        </p:nvPicPr>
        <p:blipFill>
          <a:blip r:embed="rId3"/>
          <a:stretch>
            <a:fillRect/>
          </a:stretch>
        </p:blipFill>
        <p:spPr>
          <a:xfrm>
            <a:off x="1957588" y="2067931"/>
            <a:ext cx="6588349" cy="3460394"/>
          </a:xfrm>
          <a:prstGeom prst="rect">
            <a:avLst/>
          </a:prstGeom>
        </p:spPr>
      </p:pic>
    </p:spTree>
    <p:extLst>
      <p:ext uri="{BB962C8B-B14F-4D97-AF65-F5344CB8AC3E}">
        <p14:creationId xmlns:p14="http://schemas.microsoft.com/office/powerpoint/2010/main" val="964089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32</a:t>
            </a:fld>
            <a:endParaRPr lang="en-US" dirty="0">
              <a:solidFill>
                <a:prstClr val="white"/>
              </a:solidFill>
            </a:endParaRPr>
          </a:p>
        </p:txBody>
      </p:sp>
      <p:sp>
        <p:nvSpPr>
          <p:cNvPr id="2" name="Title 1"/>
          <p:cNvSpPr>
            <a:spLocks noGrp="1"/>
          </p:cNvSpPr>
          <p:nvPr>
            <p:ph type="title"/>
          </p:nvPr>
        </p:nvSpPr>
        <p:spPr/>
        <p:txBody>
          <a:bodyPr/>
          <a:lstStyle/>
          <a:p>
            <a:r>
              <a:rPr lang="en-IN" dirty="0" smtClean="0"/>
              <a:t>Trend types – Periodic / sinusoidal trends</a:t>
            </a:r>
            <a:endParaRPr lang="en-IN" dirty="0"/>
          </a:p>
        </p:txBody>
      </p:sp>
      <p:pic>
        <p:nvPicPr>
          <p:cNvPr id="3" name="Picture 2"/>
          <p:cNvPicPr>
            <a:picLocks noChangeAspect="1"/>
          </p:cNvPicPr>
          <p:nvPr/>
        </p:nvPicPr>
        <p:blipFill>
          <a:blip r:embed="rId3"/>
          <a:stretch>
            <a:fillRect/>
          </a:stretch>
        </p:blipFill>
        <p:spPr>
          <a:xfrm>
            <a:off x="965915" y="1862405"/>
            <a:ext cx="7972023" cy="3546722"/>
          </a:xfrm>
          <a:prstGeom prst="rect">
            <a:avLst/>
          </a:prstGeom>
        </p:spPr>
      </p:pic>
    </p:spTree>
    <p:extLst>
      <p:ext uri="{BB962C8B-B14F-4D97-AF65-F5344CB8AC3E}">
        <p14:creationId xmlns:p14="http://schemas.microsoft.com/office/powerpoint/2010/main" val="655149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33</a:t>
            </a:fld>
            <a:endParaRPr lang="en-US" dirty="0">
              <a:solidFill>
                <a:prstClr val="white"/>
              </a:solidFill>
            </a:endParaRPr>
          </a:p>
        </p:txBody>
      </p:sp>
      <p:sp>
        <p:nvSpPr>
          <p:cNvPr id="2" name="Title 1"/>
          <p:cNvSpPr>
            <a:spLocks noGrp="1"/>
          </p:cNvSpPr>
          <p:nvPr>
            <p:ph type="title"/>
          </p:nvPr>
        </p:nvSpPr>
        <p:spPr/>
        <p:txBody>
          <a:bodyPr/>
          <a:lstStyle/>
          <a:p>
            <a:r>
              <a:rPr lang="en-IN" dirty="0" smtClean="0"/>
              <a:t>Trend types – Variance</a:t>
            </a:r>
            <a:endParaRPr lang="en-IN" dirty="0"/>
          </a:p>
        </p:txBody>
      </p:sp>
      <p:pic>
        <p:nvPicPr>
          <p:cNvPr id="3" name="Picture 2"/>
          <p:cNvPicPr>
            <a:picLocks noChangeAspect="1"/>
          </p:cNvPicPr>
          <p:nvPr/>
        </p:nvPicPr>
        <p:blipFill>
          <a:blip r:embed="rId3"/>
          <a:stretch>
            <a:fillRect/>
          </a:stretch>
        </p:blipFill>
        <p:spPr>
          <a:xfrm>
            <a:off x="1642728" y="1704841"/>
            <a:ext cx="7326267" cy="3588376"/>
          </a:xfrm>
          <a:prstGeom prst="rect">
            <a:avLst/>
          </a:prstGeom>
        </p:spPr>
      </p:pic>
    </p:spTree>
    <p:extLst>
      <p:ext uri="{BB962C8B-B14F-4D97-AF65-F5344CB8AC3E}">
        <p14:creationId xmlns:p14="http://schemas.microsoft.com/office/powerpoint/2010/main" val="26759167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34</a:t>
            </a:fld>
            <a:endParaRPr lang="en-US" dirty="0">
              <a:solidFill>
                <a:prstClr val="white"/>
              </a:solidFill>
            </a:endParaRPr>
          </a:p>
        </p:txBody>
      </p:sp>
      <p:sp>
        <p:nvSpPr>
          <p:cNvPr id="27" name="Text Placeholder 6"/>
          <p:cNvSpPr txBox="1">
            <a:spLocks/>
          </p:cNvSpPr>
          <p:nvPr/>
        </p:nvSpPr>
        <p:spPr>
          <a:xfrm>
            <a:off x="254000" y="1301911"/>
            <a:ext cx="11697594" cy="13253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Series that exhibit a repeating pattern at fixed intervals of time within a one year period is said to have seasonal pattern.</a:t>
            </a: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sp>
        <p:nvSpPr>
          <p:cNvPr id="2" name="Title 1"/>
          <p:cNvSpPr>
            <a:spLocks noGrp="1"/>
          </p:cNvSpPr>
          <p:nvPr>
            <p:ph type="title"/>
          </p:nvPr>
        </p:nvSpPr>
        <p:spPr/>
        <p:txBody>
          <a:bodyPr/>
          <a:lstStyle/>
          <a:p>
            <a:r>
              <a:rPr lang="en-IN" dirty="0" smtClean="0"/>
              <a:t>Seasonality</a:t>
            </a:r>
            <a:endParaRPr lang="en-IN" dirty="0"/>
          </a:p>
        </p:txBody>
      </p:sp>
      <p:pic>
        <p:nvPicPr>
          <p:cNvPr id="5" name="Picture 4"/>
          <p:cNvPicPr>
            <a:picLocks noChangeAspect="1"/>
          </p:cNvPicPr>
          <p:nvPr/>
        </p:nvPicPr>
        <p:blipFill>
          <a:blip r:embed="rId3"/>
          <a:stretch>
            <a:fillRect/>
          </a:stretch>
        </p:blipFill>
        <p:spPr>
          <a:xfrm>
            <a:off x="115910" y="1851863"/>
            <a:ext cx="5267459" cy="4272489"/>
          </a:xfrm>
          <a:prstGeom prst="rect">
            <a:avLst/>
          </a:prstGeom>
        </p:spPr>
      </p:pic>
      <p:cxnSp>
        <p:nvCxnSpPr>
          <p:cNvPr id="8" name="Straight Connector 7"/>
          <p:cNvCxnSpPr/>
          <p:nvPr/>
        </p:nvCxnSpPr>
        <p:spPr>
          <a:xfrm>
            <a:off x="5716955" y="2201327"/>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5"/>
          <p:cNvPicPr>
            <a:picLocks noChangeAspect="1"/>
          </p:cNvPicPr>
          <p:nvPr/>
        </p:nvPicPr>
        <p:blipFill>
          <a:blip r:embed="rId4"/>
          <a:stretch>
            <a:fillRect/>
          </a:stretch>
        </p:blipFill>
        <p:spPr>
          <a:xfrm>
            <a:off x="6050542" y="1851864"/>
            <a:ext cx="5901052" cy="4272488"/>
          </a:xfrm>
          <a:prstGeom prst="rect">
            <a:avLst/>
          </a:prstGeom>
        </p:spPr>
      </p:pic>
    </p:spTree>
    <p:extLst>
      <p:ext uri="{BB962C8B-B14F-4D97-AF65-F5344CB8AC3E}">
        <p14:creationId xmlns:p14="http://schemas.microsoft.com/office/powerpoint/2010/main" val="30722812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35</a:t>
            </a:fld>
            <a:endParaRPr lang="en-US" dirty="0">
              <a:solidFill>
                <a:prstClr val="white"/>
              </a:solidFill>
            </a:endParaRPr>
          </a:p>
        </p:txBody>
      </p:sp>
      <p:sp>
        <p:nvSpPr>
          <p:cNvPr id="27" name="Text Placeholder 6"/>
          <p:cNvSpPr txBox="1">
            <a:spLocks/>
          </p:cNvSpPr>
          <p:nvPr/>
        </p:nvSpPr>
        <p:spPr>
          <a:xfrm>
            <a:off x="254000" y="1301910"/>
            <a:ext cx="4658431" cy="48413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Seasonality is a common concept seen in many time series that depend on the seasons of the year. Ex: winter, summer, holiday, Christmas, etc.</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Air conditioner sales/usage, winter coat production, hotel bookings, cool drinks sales, etc. </a:t>
            </a:r>
          </a:p>
          <a:p>
            <a:pPr>
              <a:lnSpc>
                <a:spcPct val="150000"/>
              </a:lnSpc>
              <a:buClr>
                <a:srgbClr val="E57725"/>
              </a:buClr>
              <a:buSzPct val="80000"/>
              <a:buFont typeface="Arial" panose="020B0604020202020204" pitchFamily="34" charset="0"/>
              <a:buChar char="►"/>
            </a:pPr>
            <a:r>
              <a:rPr lang="en-IN" dirty="0">
                <a:solidFill>
                  <a:prstClr val="black"/>
                </a:solidFill>
                <a:cs typeface="Arial" panose="020B0604020202020204" pitchFamily="34" charset="0"/>
              </a:rPr>
              <a:t> </a:t>
            </a:r>
            <a:r>
              <a:rPr lang="en-IN" dirty="0" smtClean="0">
                <a:solidFill>
                  <a:prstClr val="black"/>
                </a:solidFill>
                <a:cs typeface="Arial" panose="020B0604020202020204" pitchFamily="34" charset="0"/>
              </a:rPr>
              <a:t>Companies that understand the seasonal patterns of their business can make decisions that coincide with expected change in business. </a:t>
            </a: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sp>
        <p:nvSpPr>
          <p:cNvPr id="2" name="Title 1"/>
          <p:cNvSpPr>
            <a:spLocks noGrp="1"/>
          </p:cNvSpPr>
          <p:nvPr>
            <p:ph type="title"/>
          </p:nvPr>
        </p:nvSpPr>
        <p:spPr/>
        <p:txBody>
          <a:bodyPr/>
          <a:lstStyle/>
          <a:p>
            <a:r>
              <a:rPr lang="en-IN" dirty="0" smtClean="0"/>
              <a:t>Seasonality</a:t>
            </a:r>
            <a:endParaRPr lang="en-IN" dirty="0"/>
          </a:p>
        </p:txBody>
      </p:sp>
      <p:cxnSp>
        <p:nvCxnSpPr>
          <p:cNvPr id="7" name="Straight Connector 6"/>
          <p:cNvCxnSpPr/>
          <p:nvPr/>
        </p:nvCxnSpPr>
        <p:spPr>
          <a:xfrm>
            <a:off x="4944222" y="1714034"/>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5233591" y="1136327"/>
            <a:ext cx="6627851" cy="2586239"/>
          </a:xfrm>
          <a:prstGeom prst="rect">
            <a:avLst/>
          </a:prstGeom>
        </p:spPr>
      </p:pic>
      <p:pic>
        <p:nvPicPr>
          <p:cNvPr id="8" name="Picture 7"/>
          <p:cNvPicPr>
            <a:picLocks noChangeAspect="1"/>
          </p:cNvPicPr>
          <p:nvPr/>
        </p:nvPicPr>
        <p:blipFill>
          <a:blip r:embed="rId4"/>
          <a:stretch>
            <a:fillRect/>
          </a:stretch>
        </p:blipFill>
        <p:spPr>
          <a:xfrm>
            <a:off x="5233590" y="4063555"/>
            <a:ext cx="6627851" cy="2079668"/>
          </a:xfrm>
          <a:prstGeom prst="rect">
            <a:avLst/>
          </a:prstGeom>
        </p:spPr>
      </p:pic>
    </p:spTree>
    <p:extLst>
      <p:ext uri="{BB962C8B-B14F-4D97-AF65-F5344CB8AC3E}">
        <p14:creationId xmlns:p14="http://schemas.microsoft.com/office/powerpoint/2010/main" val="9108070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36</a:t>
            </a:fld>
            <a:endParaRPr lang="en-US" dirty="0">
              <a:solidFill>
                <a:prstClr val="white"/>
              </a:solidFill>
            </a:endParaRPr>
          </a:p>
        </p:txBody>
      </p:sp>
      <p:sp>
        <p:nvSpPr>
          <p:cNvPr id="27" name="Text Placeholder 6"/>
          <p:cNvSpPr txBox="1">
            <a:spLocks/>
          </p:cNvSpPr>
          <p:nvPr/>
        </p:nvSpPr>
        <p:spPr>
          <a:xfrm>
            <a:off x="254000" y="1301910"/>
            <a:ext cx="4658431" cy="48413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sp>
        <p:nvSpPr>
          <p:cNvPr id="2" name="Title 1"/>
          <p:cNvSpPr>
            <a:spLocks noGrp="1"/>
          </p:cNvSpPr>
          <p:nvPr>
            <p:ph type="title"/>
          </p:nvPr>
        </p:nvSpPr>
        <p:spPr/>
        <p:txBody>
          <a:bodyPr/>
          <a:lstStyle/>
          <a:p>
            <a:r>
              <a:rPr lang="en-IN" dirty="0" smtClean="0"/>
              <a:t>Seasonality Plot</a:t>
            </a:r>
            <a:endParaRPr lang="en-IN" dirty="0"/>
          </a:p>
        </p:txBody>
      </p:sp>
      <p:cxnSp>
        <p:nvCxnSpPr>
          <p:cNvPr id="7" name="Straight Connector 6"/>
          <p:cNvCxnSpPr/>
          <p:nvPr/>
        </p:nvCxnSpPr>
        <p:spPr>
          <a:xfrm>
            <a:off x="4944222" y="1714034"/>
            <a:ext cx="0" cy="3923025"/>
          </a:xfrm>
          <a:prstGeom prst="line">
            <a:avLst/>
          </a:prstGeom>
        </p:spPr>
        <p:style>
          <a:lnRef idx="1">
            <a:schemeClr val="accent2"/>
          </a:lnRef>
          <a:fillRef idx="0">
            <a:schemeClr val="accent2"/>
          </a:fillRef>
          <a:effectRef idx="0">
            <a:schemeClr val="accent2"/>
          </a:effectRef>
          <a:fontRef idx="minor">
            <a:schemeClr val="tx1"/>
          </a:fontRef>
        </p:style>
      </p:cxnSp>
      <p:sp>
        <p:nvSpPr>
          <p:cNvPr id="9" name="Text Placeholder 6"/>
          <p:cNvSpPr txBox="1">
            <a:spLocks/>
          </p:cNvSpPr>
          <p:nvPr/>
        </p:nvSpPr>
        <p:spPr>
          <a:xfrm>
            <a:off x="406400" y="1454310"/>
            <a:ext cx="4658431" cy="48413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Vertical Axis Y is the target variable.</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Horizontal Axis X is the shows seasonality.</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Example: </a:t>
            </a:r>
            <a:r>
              <a:rPr lang="en-IN" dirty="0">
                <a:solidFill>
                  <a:prstClr val="black"/>
                </a:solidFill>
                <a:cs typeface="Arial" panose="020B0604020202020204" pitchFamily="34" charset="0"/>
              </a:rPr>
              <a:t>F</a:t>
            </a:r>
            <a:r>
              <a:rPr lang="en-IN" dirty="0" smtClean="0">
                <a:solidFill>
                  <a:prstClr val="black"/>
                </a:solidFill>
                <a:cs typeface="Arial" panose="020B0604020202020204" pitchFamily="34" charset="0"/>
              </a:rPr>
              <a:t>or monthly data, all months are plotted in chronological order on X Axis.</a:t>
            </a:r>
          </a:p>
          <a:p>
            <a:pPr>
              <a:lnSpc>
                <a:spcPct val="150000"/>
              </a:lnSpc>
              <a:buClr>
                <a:srgbClr val="E57725"/>
              </a:buClr>
              <a:buSzPct val="80000"/>
              <a:buFont typeface="Arial" panose="020B0604020202020204" pitchFamily="34" charset="0"/>
              <a:buChar char="►"/>
            </a:pPr>
            <a:r>
              <a:rPr lang="en-IN" dirty="0">
                <a:solidFill>
                  <a:prstClr val="black"/>
                </a:solidFill>
                <a:cs typeface="Arial" panose="020B0604020202020204" pitchFamily="34" charset="0"/>
              </a:rPr>
              <a:t>Something like a time plot except that the </a:t>
            </a:r>
            <a:r>
              <a:rPr lang="en-IN" dirty="0" smtClean="0">
                <a:solidFill>
                  <a:prstClr val="black"/>
                </a:solidFill>
                <a:cs typeface="Arial" panose="020B0604020202020204" pitchFamily="34" charset="0"/>
              </a:rPr>
              <a:t>data from </a:t>
            </a:r>
            <a:r>
              <a:rPr lang="en-IN" dirty="0">
                <a:solidFill>
                  <a:prstClr val="black"/>
                </a:solidFill>
                <a:cs typeface="Arial" panose="020B0604020202020204" pitchFamily="34" charset="0"/>
              </a:rPr>
              <a:t>each season are overlapped.</a:t>
            </a: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 Use </a:t>
            </a:r>
            <a:r>
              <a:rPr lang="en-IN" b="1" dirty="0" err="1" smtClean="0">
                <a:solidFill>
                  <a:prstClr val="black"/>
                </a:solidFill>
                <a:cs typeface="Arial" panose="020B0604020202020204" pitchFamily="34" charset="0"/>
              </a:rPr>
              <a:t>seasonplot</a:t>
            </a:r>
            <a:r>
              <a:rPr lang="en-IN" b="1" dirty="0" smtClean="0">
                <a:solidFill>
                  <a:prstClr val="black"/>
                </a:solidFill>
                <a:cs typeface="Arial" panose="020B0604020202020204" pitchFamily="34" charset="0"/>
              </a:rPr>
              <a:t>() from forecast library </a:t>
            </a:r>
            <a:r>
              <a:rPr lang="en-IN" dirty="0" smtClean="0">
                <a:solidFill>
                  <a:prstClr val="black"/>
                </a:solidFill>
                <a:cs typeface="Arial" panose="020B0604020202020204" pitchFamily="34" charset="0"/>
              </a:rPr>
              <a:t>to plot seasonality plot.</a:t>
            </a: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pic>
        <p:nvPicPr>
          <p:cNvPr id="11" name="Picture 10"/>
          <p:cNvPicPr>
            <a:picLocks noChangeAspect="1"/>
          </p:cNvPicPr>
          <p:nvPr/>
        </p:nvPicPr>
        <p:blipFill>
          <a:blip r:embed="rId3"/>
          <a:stretch>
            <a:fillRect/>
          </a:stretch>
        </p:blipFill>
        <p:spPr>
          <a:xfrm>
            <a:off x="5511799" y="1184856"/>
            <a:ext cx="6388279" cy="4739426"/>
          </a:xfrm>
          <a:prstGeom prst="rect">
            <a:avLst/>
          </a:prstGeom>
        </p:spPr>
      </p:pic>
    </p:spTree>
    <p:extLst>
      <p:ext uri="{BB962C8B-B14F-4D97-AF65-F5344CB8AC3E}">
        <p14:creationId xmlns:p14="http://schemas.microsoft.com/office/powerpoint/2010/main" val="42520483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37</a:t>
            </a:fld>
            <a:endParaRPr lang="en-US" dirty="0">
              <a:solidFill>
                <a:prstClr val="white"/>
              </a:solidFill>
            </a:endParaRPr>
          </a:p>
        </p:txBody>
      </p:sp>
      <p:sp>
        <p:nvSpPr>
          <p:cNvPr id="27" name="Text Placeholder 6"/>
          <p:cNvSpPr txBox="1">
            <a:spLocks/>
          </p:cNvSpPr>
          <p:nvPr/>
        </p:nvSpPr>
        <p:spPr>
          <a:xfrm>
            <a:off x="254000" y="1301910"/>
            <a:ext cx="4658431" cy="48413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sp>
        <p:nvSpPr>
          <p:cNvPr id="2" name="Title 1"/>
          <p:cNvSpPr>
            <a:spLocks noGrp="1"/>
          </p:cNvSpPr>
          <p:nvPr>
            <p:ph type="title"/>
          </p:nvPr>
        </p:nvSpPr>
        <p:spPr/>
        <p:txBody>
          <a:bodyPr/>
          <a:lstStyle/>
          <a:p>
            <a:r>
              <a:rPr lang="en-IN" dirty="0" smtClean="0"/>
              <a:t>Cyclic Pattern</a:t>
            </a:r>
            <a:endParaRPr lang="en-IN" dirty="0"/>
          </a:p>
        </p:txBody>
      </p:sp>
      <p:cxnSp>
        <p:nvCxnSpPr>
          <p:cNvPr id="7" name="Straight Connector 6"/>
          <p:cNvCxnSpPr/>
          <p:nvPr/>
        </p:nvCxnSpPr>
        <p:spPr>
          <a:xfrm>
            <a:off x="4944222" y="1714034"/>
            <a:ext cx="0" cy="3923025"/>
          </a:xfrm>
          <a:prstGeom prst="line">
            <a:avLst/>
          </a:prstGeom>
        </p:spPr>
        <p:style>
          <a:lnRef idx="1">
            <a:schemeClr val="accent2"/>
          </a:lnRef>
          <a:fillRef idx="0">
            <a:schemeClr val="accent2"/>
          </a:fillRef>
          <a:effectRef idx="0">
            <a:schemeClr val="accent2"/>
          </a:effectRef>
          <a:fontRef idx="minor">
            <a:schemeClr val="tx1"/>
          </a:fontRef>
        </p:style>
      </p:cxnSp>
      <p:sp>
        <p:nvSpPr>
          <p:cNvPr id="9" name="Text Placeholder 6"/>
          <p:cNvSpPr txBox="1">
            <a:spLocks/>
          </p:cNvSpPr>
          <p:nvPr/>
        </p:nvSpPr>
        <p:spPr>
          <a:xfrm>
            <a:off x="406400" y="1454310"/>
            <a:ext cx="4658431" cy="48413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t>Patterns in data that do not fall in the same calendar year.</a:t>
            </a: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Cyclical patterns exist when data exhibits rises and falls that are not of a fixed period.</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Examples are business like cycles, lasting several years, length of the current cycle is unknown before hand.</a:t>
            </a:r>
          </a:p>
        </p:txBody>
      </p:sp>
      <p:pic>
        <p:nvPicPr>
          <p:cNvPr id="5" name="Picture 4"/>
          <p:cNvPicPr>
            <a:picLocks noChangeAspect="1"/>
          </p:cNvPicPr>
          <p:nvPr/>
        </p:nvPicPr>
        <p:blipFill>
          <a:blip r:embed="rId3"/>
          <a:stretch>
            <a:fillRect/>
          </a:stretch>
        </p:blipFill>
        <p:spPr>
          <a:xfrm>
            <a:off x="5802665" y="1563688"/>
            <a:ext cx="5633774" cy="3752850"/>
          </a:xfrm>
          <a:prstGeom prst="rect">
            <a:avLst/>
          </a:prstGeom>
        </p:spPr>
      </p:pic>
    </p:spTree>
    <p:extLst>
      <p:ext uri="{BB962C8B-B14F-4D97-AF65-F5344CB8AC3E}">
        <p14:creationId xmlns:p14="http://schemas.microsoft.com/office/powerpoint/2010/main" val="36660249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38</a:t>
            </a:fld>
            <a:endParaRPr lang="en-US" dirty="0">
              <a:solidFill>
                <a:prstClr val="white"/>
              </a:solidFill>
            </a:endParaRPr>
          </a:p>
        </p:txBody>
      </p:sp>
      <p:sp>
        <p:nvSpPr>
          <p:cNvPr id="27" name="Text Placeholder 6"/>
          <p:cNvSpPr txBox="1">
            <a:spLocks/>
          </p:cNvSpPr>
          <p:nvPr/>
        </p:nvSpPr>
        <p:spPr>
          <a:xfrm>
            <a:off x="254000" y="1301910"/>
            <a:ext cx="4658431" cy="48413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sp>
        <p:nvSpPr>
          <p:cNvPr id="2" name="Title 1"/>
          <p:cNvSpPr>
            <a:spLocks noGrp="1"/>
          </p:cNvSpPr>
          <p:nvPr>
            <p:ph type="title"/>
          </p:nvPr>
        </p:nvSpPr>
        <p:spPr/>
        <p:txBody>
          <a:bodyPr/>
          <a:lstStyle/>
          <a:p>
            <a:r>
              <a:rPr lang="en-IN" dirty="0" smtClean="0"/>
              <a:t>Cyclic Pattern</a:t>
            </a:r>
            <a:endParaRPr lang="en-IN" dirty="0"/>
          </a:p>
        </p:txBody>
      </p:sp>
      <p:cxnSp>
        <p:nvCxnSpPr>
          <p:cNvPr id="7" name="Straight Connector 6"/>
          <p:cNvCxnSpPr/>
          <p:nvPr/>
        </p:nvCxnSpPr>
        <p:spPr>
          <a:xfrm>
            <a:off x="4944222" y="1714034"/>
            <a:ext cx="0" cy="3923025"/>
          </a:xfrm>
          <a:prstGeom prst="line">
            <a:avLst/>
          </a:prstGeom>
        </p:spPr>
        <p:style>
          <a:lnRef idx="1">
            <a:schemeClr val="accent2"/>
          </a:lnRef>
          <a:fillRef idx="0">
            <a:schemeClr val="accent2"/>
          </a:fillRef>
          <a:effectRef idx="0">
            <a:schemeClr val="accent2"/>
          </a:effectRef>
          <a:fontRef idx="minor">
            <a:schemeClr val="tx1"/>
          </a:fontRef>
        </p:style>
      </p:cxnSp>
      <p:sp>
        <p:nvSpPr>
          <p:cNvPr id="9" name="Text Placeholder 6"/>
          <p:cNvSpPr txBox="1">
            <a:spLocks/>
          </p:cNvSpPr>
          <p:nvPr/>
        </p:nvSpPr>
        <p:spPr>
          <a:xfrm>
            <a:off x="285791" y="1838280"/>
            <a:ext cx="4658431" cy="41827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In Econometrics and finance, times of recession and expansion of the stock market reveal cyclical patterns.  </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A cyclical uptrend is called bull market and a cyclical downtrend is called a bear market.</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Occupy multiple years and no fixed or repeating pattern within each year.</a:t>
            </a:r>
          </a:p>
        </p:txBody>
      </p:sp>
      <p:pic>
        <p:nvPicPr>
          <p:cNvPr id="3" name="Picture 2"/>
          <p:cNvPicPr>
            <a:picLocks noChangeAspect="1"/>
          </p:cNvPicPr>
          <p:nvPr/>
        </p:nvPicPr>
        <p:blipFill>
          <a:blip r:embed="rId3"/>
          <a:stretch>
            <a:fillRect/>
          </a:stretch>
        </p:blipFill>
        <p:spPr>
          <a:xfrm>
            <a:off x="5217231" y="1454309"/>
            <a:ext cx="6760121" cy="4841313"/>
          </a:xfrm>
          <a:prstGeom prst="rect">
            <a:avLst/>
          </a:prstGeom>
        </p:spPr>
      </p:pic>
    </p:spTree>
    <p:extLst>
      <p:ext uri="{BB962C8B-B14F-4D97-AF65-F5344CB8AC3E}">
        <p14:creationId xmlns:p14="http://schemas.microsoft.com/office/powerpoint/2010/main" val="38371020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39</a:t>
            </a:fld>
            <a:endParaRPr lang="en-US" dirty="0">
              <a:solidFill>
                <a:prstClr val="white"/>
              </a:solidFill>
            </a:endParaRPr>
          </a:p>
        </p:txBody>
      </p:sp>
      <p:sp>
        <p:nvSpPr>
          <p:cNvPr id="27" name="Text Placeholder 6"/>
          <p:cNvSpPr txBox="1">
            <a:spLocks/>
          </p:cNvSpPr>
          <p:nvPr/>
        </p:nvSpPr>
        <p:spPr>
          <a:xfrm>
            <a:off x="254000" y="1301910"/>
            <a:ext cx="4658431" cy="48413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sp>
        <p:nvSpPr>
          <p:cNvPr id="2" name="Title 1"/>
          <p:cNvSpPr>
            <a:spLocks noGrp="1"/>
          </p:cNvSpPr>
          <p:nvPr>
            <p:ph type="title"/>
          </p:nvPr>
        </p:nvSpPr>
        <p:spPr/>
        <p:txBody>
          <a:bodyPr/>
          <a:lstStyle/>
          <a:p>
            <a:r>
              <a:rPr lang="en-IN" dirty="0" smtClean="0"/>
              <a:t>Cyclic Pattern vs Seasonal Pattern</a:t>
            </a:r>
            <a:endParaRPr lang="en-IN" dirty="0"/>
          </a:p>
        </p:txBody>
      </p:sp>
      <p:pic>
        <p:nvPicPr>
          <p:cNvPr id="5" name="Picture 4"/>
          <p:cNvPicPr>
            <a:picLocks noChangeAspect="1"/>
          </p:cNvPicPr>
          <p:nvPr/>
        </p:nvPicPr>
        <p:blipFill>
          <a:blip r:embed="rId3"/>
          <a:stretch>
            <a:fillRect/>
          </a:stretch>
        </p:blipFill>
        <p:spPr>
          <a:xfrm>
            <a:off x="1254125" y="1301910"/>
            <a:ext cx="8515350" cy="2162507"/>
          </a:xfrm>
          <a:prstGeom prst="rect">
            <a:avLst/>
          </a:prstGeom>
        </p:spPr>
      </p:pic>
      <p:pic>
        <p:nvPicPr>
          <p:cNvPr id="6" name="Picture 5"/>
          <p:cNvPicPr>
            <a:picLocks noChangeAspect="1"/>
          </p:cNvPicPr>
          <p:nvPr/>
        </p:nvPicPr>
        <p:blipFill>
          <a:blip r:embed="rId4"/>
          <a:stretch>
            <a:fillRect/>
          </a:stretch>
        </p:blipFill>
        <p:spPr>
          <a:xfrm>
            <a:off x="1254125" y="3602642"/>
            <a:ext cx="8515350" cy="2540582"/>
          </a:xfrm>
          <a:prstGeom prst="rect">
            <a:avLst/>
          </a:prstGeom>
        </p:spPr>
      </p:pic>
    </p:spTree>
    <p:extLst>
      <p:ext uri="{BB962C8B-B14F-4D97-AF65-F5344CB8AC3E}">
        <p14:creationId xmlns:p14="http://schemas.microsoft.com/office/powerpoint/2010/main" val="6004883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999" y="238125"/>
            <a:ext cx="9450439" cy="1325563"/>
          </a:xfrm>
        </p:spPr>
        <p:txBody>
          <a:bodyPr/>
          <a:lstStyle/>
          <a:p>
            <a:r>
              <a:rPr lang="en-US" dirty="0" smtClean="0"/>
              <a:t>Jury of Executive Opinion</a:t>
            </a:r>
            <a:endParaRPr lang="en-IN" dirty="0"/>
          </a:p>
        </p:txBody>
      </p:sp>
      <p:sp>
        <p:nvSpPr>
          <p:cNvPr id="4" name="Slide Number Placeholder 3"/>
          <p:cNvSpPr>
            <a:spLocks noGrp="1"/>
          </p:cNvSpPr>
          <p:nvPr>
            <p:ph type="sldNum" sz="quarter" idx="12"/>
          </p:nvPr>
        </p:nvSpPr>
        <p:spPr/>
        <p:txBody>
          <a:bodyPr/>
          <a:lstStyle/>
          <a:p>
            <a:fld id="{362E0BA0-CB3A-7549-A0BA-9675C268EFD9}" type="slidenum">
              <a:rPr lang="en-US" smtClean="0"/>
              <a:pPr/>
              <a:t>4</a:t>
            </a:fld>
            <a:endParaRPr lang="en-US" dirty="0"/>
          </a:p>
        </p:txBody>
      </p:sp>
      <p:sp>
        <p:nvSpPr>
          <p:cNvPr id="6" name="Content Placeholder 2"/>
          <p:cNvSpPr>
            <a:spLocks noGrp="1"/>
          </p:cNvSpPr>
          <p:nvPr>
            <p:ph idx="1" hasCustomPrompt="1"/>
          </p:nvPr>
        </p:nvSpPr>
        <p:spPr>
          <a:xfrm>
            <a:off x="254000" y="1371600"/>
            <a:ext cx="11214100" cy="467836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
                <a:srgbClr val="E57725"/>
              </a:buClr>
              <a:buSzPct val="100000"/>
              <a:buFont typeface="Webdings" panose="05030102010509060703" pitchFamily="18" charset="2"/>
              <a:buChar char=""/>
              <a:tabLst/>
              <a:defRPr baseline="0">
                <a:latin typeface="Arial" panose="020B0604020202020204" pitchFamily="34" charset="0"/>
                <a:cs typeface="Arial" panose="020B0604020202020204" pitchFamily="34" charset="0"/>
              </a:defRPr>
            </a:lvl1pPr>
            <a:lvl2pPr marL="6858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2pPr>
            <a:lvl3pPr marL="11430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3pPr>
            <a:lvl4pPr marL="16002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4pPr>
            <a:lvl5pPr marL="20574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5pPr>
          </a:lstStyle>
          <a:p>
            <a:pPr>
              <a:buFont typeface="Wingdings" panose="05000000000000000000" pitchFamily="2" charset="2"/>
              <a:buChar char="Ø"/>
            </a:pPr>
            <a:r>
              <a:rPr lang="en-US" dirty="0" smtClean="0"/>
              <a:t> Experienced executives having good knowledge of market factors try to predict expected future sales based on prevalent conditions</a:t>
            </a:r>
          </a:p>
          <a:p>
            <a:pPr>
              <a:buFont typeface="Wingdings" panose="05000000000000000000" pitchFamily="2" charset="2"/>
              <a:buChar char="Ø"/>
            </a:pPr>
            <a:r>
              <a:rPr lang="en-US" dirty="0"/>
              <a:t> </a:t>
            </a:r>
            <a:r>
              <a:rPr lang="en-US" dirty="0" smtClean="0"/>
              <a:t>Executives are responsible while forecasting sale figures through estimates and experiences</a:t>
            </a:r>
          </a:p>
          <a:p>
            <a:pPr>
              <a:buFont typeface="Wingdings" panose="05000000000000000000" pitchFamily="2" charset="2"/>
              <a:buChar char="Ø"/>
            </a:pPr>
            <a:r>
              <a:rPr lang="en-US" dirty="0"/>
              <a:t> </a:t>
            </a:r>
            <a:r>
              <a:rPr lang="en-US" dirty="0" smtClean="0"/>
              <a:t>It is simple and quick method and detailed data not needed</a:t>
            </a:r>
          </a:p>
          <a:p>
            <a:pPr>
              <a:buFont typeface="Wingdings" panose="05000000000000000000" pitchFamily="2" charset="2"/>
              <a:buChar char="Ø"/>
            </a:pPr>
            <a:r>
              <a:rPr lang="en-US" dirty="0"/>
              <a:t> </a:t>
            </a:r>
            <a:r>
              <a:rPr lang="en-US" dirty="0" smtClean="0"/>
              <a:t>It is not based on factual data and it is difficult to draw final decision based on this approach</a:t>
            </a:r>
            <a:endParaRPr lang="en-US" dirty="0"/>
          </a:p>
          <a:p>
            <a:pPr>
              <a:buFont typeface="Wingdings" panose="05000000000000000000" pitchFamily="2" charset="2"/>
              <a:buChar char="Ø"/>
            </a:pPr>
            <a:r>
              <a:rPr lang="en-US" dirty="0" smtClean="0"/>
              <a:t> More or less, the method rests on guess-work and it may lead to wrong forecasts</a:t>
            </a:r>
          </a:p>
          <a:p>
            <a:pPr>
              <a:buFont typeface="Wingdings" panose="05000000000000000000" pitchFamily="2" charset="2"/>
              <a:buChar char="Ø"/>
            </a:pPr>
            <a:r>
              <a:rPr lang="en-US" dirty="0"/>
              <a:t> </a:t>
            </a:r>
            <a:r>
              <a:rPr lang="en-US" dirty="0" smtClean="0"/>
              <a:t>It is difficult to break down the forecasts into products, markets etc.</a:t>
            </a:r>
          </a:p>
          <a:p>
            <a:pPr>
              <a:buFont typeface="Wingdings" panose="05000000000000000000" pitchFamily="2" charset="2"/>
              <a:buChar char="Ø"/>
            </a:pPr>
            <a:endParaRPr lang="en-US" dirty="0"/>
          </a:p>
          <a:p>
            <a:pPr marL="0" indent="0">
              <a:buNone/>
            </a:pPr>
            <a:endParaRPr lang="en-US" dirty="0"/>
          </a:p>
        </p:txBody>
      </p:sp>
    </p:spTree>
    <p:extLst>
      <p:ext uri="{BB962C8B-B14F-4D97-AF65-F5344CB8AC3E}">
        <p14:creationId xmlns:p14="http://schemas.microsoft.com/office/powerpoint/2010/main" val="11881428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40</a:t>
            </a:fld>
            <a:endParaRPr lang="en-US" dirty="0">
              <a:solidFill>
                <a:prstClr val="white"/>
              </a:solidFill>
            </a:endParaRPr>
          </a:p>
        </p:txBody>
      </p:sp>
      <p:sp>
        <p:nvSpPr>
          <p:cNvPr id="27" name="Text Placeholder 6"/>
          <p:cNvSpPr txBox="1">
            <a:spLocks/>
          </p:cNvSpPr>
          <p:nvPr/>
        </p:nvSpPr>
        <p:spPr>
          <a:xfrm>
            <a:off x="254000" y="1301910"/>
            <a:ext cx="4658431" cy="48413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sp>
        <p:nvSpPr>
          <p:cNvPr id="2" name="Title 1"/>
          <p:cNvSpPr>
            <a:spLocks noGrp="1"/>
          </p:cNvSpPr>
          <p:nvPr>
            <p:ph type="title"/>
          </p:nvPr>
        </p:nvSpPr>
        <p:spPr/>
        <p:txBody>
          <a:bodyPr/>
          <a:lstStyle/>
          <a:p>
            <a:r>
              <a:rPr lang="en-IN" dirty="0" smtClean="0"/>
              <a:t>Cyclic Pattern vs Seasonal Pattern</a:t>
            </a:r>
            <a:endParaRPr lang="en-IN" dirty="0"/>
          </a:p>
        </p:txBody>
      </p:sp>
      <p:pic>
        <p:nvPicPr>
          <p:cNvPr id="3" name="Picture 2"/>
          <p:cNvPicPr>
            <a:picLocks noChangeAspect="1"/>
          </p:cNvPicPr>
          <p:nvPr/>
        </p:nvPicPr>
        <p:blipFill>
          <a:blip r:embed="rId3"/>
          <a:stretch>
            <a:fillRect/>
          </a:stretch>
        </p:blipFill>
        <p:spPr>
          <a:xfrm>
            <a:off x="5782613" y="1547180"/>
            <a:ext cx="6264561" cy="2175386"/>
          </a:xfrm>
          <a:prstGeom prst="rect">
            <a:avLst/>
          </a:prstGeom>
        </p:spPr>
      </p:pic>
      <p:cxnSp>
        <p:nvCxnSpPr>
          <p:cNvPr id="8" name="Straight Connector 7"/>
          <p:cNvCxnSpPr/>
          <p:nvPr/>
        </p:nvCxnSpPr>
        <p:spPr>
          <a:xfrm>
            <a:off x="4944222" y="1714034"/>
            <a:ext cx="0" cy="3923025"/>
          </a:xfrm>
          <a:prstGeom prst="line">
            <a:avLst/>
          </a:prstGeom>
        </p:spPr>
        <p:style>
          <a:lnRef idx="1">
            <a:schemeClr val="accent2"/>
          </a:lnRef>
          <a:fillRef idx="0">
            <a:schemeClr val="accent2"/>
          </a:fillRef>
          <a:effectRef idx="0">
            <a:schemeClr val="accent2"/>
          </a:effectRef>
          <a:fontRef idx="minor">
            <a:schemeClr val="tx1"/>
          </a:fontRef>
        </p:style>
      </p:cxnSp>
      <p:sp>
        <p:nvSpPr>
          <p:cNvPr id="9" name="Text Placeholder 6"/>
          <p:cNvSpPr txBox="1">
            <a:spLocks/>
          </p:cNvSpPr>
          <p:nvPr/>
        </p:nvSpPr>
        <p:spPr>
          <a:xfrm>
            <a:off x="285791" y="1838280"/>
            <a:ext cx="4658431" cy="41827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Cyclical patterns are much harder to predict.</a:t>
            </a: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Stock market example: usually decline comes sudden and as a surprise to most. </a:t>
            </a: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r>
              <a:rPr lang="en-IN" dirty="0">
                <a:solidFill>
                  <a:prstClr val="black"/>
                </a:solidFill>
                <a:cs typeface="Arial" panose="020B0604020202020204" pitchFamily="34" charset="0"/>
              </a:rPr>
              <a:t>https://en.wikipedia.org/wiki/List_of_stock_market_crashes_and_bear_markets</a:t>
            </a:r>
            <a:endParaRPr lang="en-IN" dirty="0" smtClean="0">
              <a:solidFill>
                <a:prstClr val="black"/>
              </a:solidFill>
              <a:cs typeface="Arial" panose="020B0604020202020204" pitchFamily="34" charset="0"/>
            </a:endParaRPr>
          </a:p>
        </p:txBody>
      </p:sp>
      <p:pic>
        <p:nvPicPr>
          <p:cNvPr id="7" name="Picture 6"/>
          <p:cNvPicPr>
            <a:picLocks noChangeAspect="1"/>
          </p:cNvPicPr>
          <p:nvPr/>
        </p:nvPicPr>
        <p:blipFill>
          <a:blip r:embed="rId4"/>
          <a:stretch>
            <a:fillRect/>
          </a:stretch>
        </p:blipFill>
        <p:spPr>
          <a:xfrm>
            <a:off x="5782613" y="3830279"/>
            <a:ext cx="3039415" cy="2190750"/>
          </a:xfrm>
          <a:prstGeom prst="rect">
            <a:avLst/>
          </a:prstGeom>
        </p:spPr>
      </p:pic>
      <p:pic>
        <p:nvPicPr>
          <p:cNvPr id="10" name="Picture 9"/>
          <p:cNvPicPr>
            <a:picLocks noChangeAspect="1"/>
          </p:cNvPicPr>
          <p:nvPr/>
        </p:nvPicPr>
        <p:blipFill>
          <a:blip r:embed="rId5"/>
          <a:stretch>
            <a:fillRect/>
          </a:stretch>
        </p:blipFill>
        <p:spPr>
          <a:xfrm>
            <a:off x="8972633" y="3841810"/>
            <a:ext cx="2863051" cy="2179219"/>
          </a:xfrm>
          <a:prstGeom prst="rect">
            <a:avLst/>
          </a:prstGeom>
        </p:spPr>
      </p:pic>
    </p:spTree>
    <p:extLst>
      <p:ext uri="{BB962C8B-B14F-4D97-AF65-F5344CB8AC3E}">
        <p14:creationId xmlns:p14="http://schemas.microsoft.com/office/powerpoint/2010/main" val="27464260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41</a:t>
            </a:fld>
            <a:endParaRPr lang="en-US" dirty="0">
              <a:solidFill>
                <a:prstClr val="white"/>
              </a:solidFill>
            </a:endParaRPr>
          </a:p>
        </p:txBody>
      </p:sp>
      <p:sp>
        <p:nvSpPr>
          <p:cNvPr id="27" name="Text Placeholder 6"/>
          <p:cNvSpPr txBox="1">
            <a:spLocks/>
          </p:cNvSpPr>
          <p:nvPr/>
        </p:nvSpPr>
        <p:spPr>
          <a:xfrm>
            <a:off x="254000" y="1301910"/>
            <a:ext cx="4658431" cy="48413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sp>
        <p:nvSpPr>
          <p:cNvPr id="2" name="Title 1"/>
          <p:cNvSpPr>
            <a:spLocks noGrp="1"/>
          </p:cNvSpPr>
          <p:nvPr>
            <p:ph type="title"/>
          </p:nvPr>
        </p:nvSpPr>
        <p:spPr>
          <a:xfrm>
            <a:off x="254000" y="33409"/>
            <a:ext cx="10515600" cy="1325563"/>
          </a:xfrm>
        </p:spPr>
        <p:txBody>
          <a:bodyPr/>
          <a:lstStyle/>
          <a:p>
            <a:r>
              <a:rPr lang="en-IN" dirty="0" smtClean="0"/>
              <a:t>Irregular Component</a:t>
            </a:r>
            <a:endParaRPr lang="en-IN" dirty="0"/>
          </a:p>
        </p:txBody>
      </p:sp>
      <p:pic>
        <p:nvPicPr>
          <p:cNvPr id="5" name="Picture 4"/>
          <p:cNvPicPr>
            <a:picLocks noChangeAspect="1"/>
          </p:cNvPicPr>
          <p:nvPr/>
        </p:nvPicPr>
        <p:blipFill rotWithShape="1">
          <a:blip r:embed="rId3"/>
          <a:srcRect l="11194" t="33026" r="32948" b="16601"/>
          <a:stretch/>
        </p:blipFill>
        <p:spPr>
          <a:xfrm>
            <a:off x="415247" y="1201002"/>
            <a:ext cx="10193105" cy="5168048"/>
          </a:xfrm>
          <a:prstGeom prst="rect">
            <a:avLst/>
          </a:prstGeom>
        </p:spPr>
      </p:pic>
    </p:spTree>
    <p:extLst>
      <p:ext uri="{BB962C8B-B14F-4D97-AF65-F5344CB8AC3E}">
        <p14:creationId xmlns:p14="http://schemas.microsoft.com/office/powerpoint/2010/main" val="40424107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42</a:t>
            </a:fld>
            <a:endParaRPr lang="en-US" dirty="0">
              <a:solidFill>
                <a:prstClr val="white"/>
              </a:solidFill>
            </a:endParaRPr>
          </a:p>
        </p:txBody>
      </p:sp>
      <p:sp>
        <p:nvSpPr>
          <p:cNvPr id="27" name="Text Placeholder 6"/>
          <p:cNvSpPr txBox="1">
            <a:spLocks/>
          </p:cNvSpPr>
          <p:nvPr/>
        </p:nvSpPr>
        <p:spPr>
          <a:xfrm>
            <a:off x="254000" y="1301910"/>
            <a:ext cx="4658431" cy="48413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sp>
        <p:nvSpPr>
          <p:cNvPr id="2" name="Title 1"/>
          <p:cNvSpPr>
            <a:spLocks noGrp="1"/>
          </p:cNvSpPr>
          <p:nvPr>
            <p:ph type="title"/>
          </p:nvPr>
        </p:nvSpPr>
        <p:spPr>
          <a:xfrm>
            <a:off x="1059219" y="2162460"/>
            <a:ext cx="10515600" cy="1325563"/>
          </a:xfrm>
        </p:spPr>
        <p:txBody>
          <a:bodyPr/>
          <a:lstStyle/>
          <a:p>
            <a:r>
              <a:rPr lang="en-IN" dirty="0" smtClean="0"/>
              <a:t>What is Lead and Lag in Time-series?</a:t>
            </a:r>
            <a:endParaRPr lang="en-IN" dirty="0"/>
          </a:p>
        </p:txBody>
      </p:sp>
    </p:spTree>
    <p:extLst>
      <p:ext uri="{BB962C8B-B14F-4D97-AF65-F5344CB8AC3E}">
        <p14:creationId xmlns:p14="http://schemas.microsoft.com/office/powerpoint/2010/main" val="24099218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43</a:t>
            </a:fld>
            <a:endParaRPr lang="en-US">
              <a:solidFill>
                <a:prstClr val="white"/>
              </a:solidFill>
            </a:endParaRPr>
          </a:p>
        </p:txBody>
      </p:sp>
      <p:sp>
        <p:nvSpPr>
          <p:cNvPr id="18" name="Title 1"/>
          <p:cNvSpPr>
            <a:spLocks noGrp="1"/>
          </p:cNvSpPr>
          <p:nvPr>
            <p:ph type="title"/>
          </p:nvPr>
        </p:nvSpPr>
        <p:spPr>
          <a:xfrm>
            <a:off x="254000" y="78125"/>
            <a:ext cx="8623782" cy="1325563"/>
          </a:xfrm>
        </p:spPr>
        <p:txBody>
          <a:bodyPr/>
          <a:lstStyle/>
          <a:p>
            <a:r>
              <a:rPr lang="en-US" dirty="0" smtClean="0"/>
              <a:t>Hands-On Time Series patterns</a:t>
            </a:r>
            <a:endParaRPr lang="en-IN" dirty="0"/>
          </a:p>
        </p:txBody>
      </p:sp>
      <p:sp>
        <p:nvSpPr>
          <p:cNvPr id="17" name="Text Placeholder 6"/>
          <p:cNvSpPr txBox="1">
            <a:spLocks/>
          </p:cNvSpPr>
          <p:nvPr/>
        </p:nvSpPr>
        <p:spPr>
          <a:xfrm>
            <a:off x="384960" y="1403688"/>
            <a:ext cx="4054658" cy="485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endParaRPr lang="en-IN" sz="1400" dirty="0" smtClean="0"/>
          </a:p>
        </p:txBody>
      </p:sp>
      <p:sp>
        <p:nvSpPr>
          <p:cNvPr id="19" name="Content Placeholder 2"/>
          <p:cNvSpPr txBox="1">
            <a:spLocks/>
          </p:cNvSpPr>
          <p:nvPr/>
        </p:nvSpPr>
        <p:spPr>
          <a:xfrm>
            <a:off x="509133" y="1294448"/>
            <a:ext cx="4675531" cy="483490"/>
          </a:xfrm>
          <a:prstGeom prst="rect">
            <a:avLst/>
          </a:prstGeom>
        </p:spPr>
        <p:txBody>
          <a:bodyPr>
            <a:norm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en-IN" sz="1800" b="1" dirty="0"/>
              <a:t>Exploring </a:t>
            </a:r>
            <a:r>
              <a:rPr lang="en-IN" sz="1800" b="1" dirty="0" smtClean="0"/>
              <a:t>time series patterns</a:t>
            </a:r>
            <a:endParaRPr lang="en-IN" sz="1800" b="1" dirty="0"/>
          </a:p>
        </p:txBody>
      </p:sp>
      <p:sp>
        <p:nvSpPr>
          <p:cNvPr id="20" name="Text Placeholder 6"/>
          <p:cNvSpPr txBox="1">
            <a:spLocks/>
          </p:cNvSpPr>
          <p:nvPr/>
        </p:nvSpPr>
        <p:spPr>
          <a:xfrm>
            <a:off x="773984" y="1777938"/>
            <a:ext cx="4248777" cy="38882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sz="1400" dirty="0" smtClean="0">
                <a:solidFill>
                  <a:prstClr val="black"/>
                </a:solidFill>
                <a:latin typeface="Arial" panose="020B0604020202020204" pitchFamily="34" charset="0"/>
                <a:cs typeface="Arial" panose="020B0604020202020204" pitchFamily="34" charset="0"/>
              </a:rPr>
              <a:t>We can use the </a:t>
            </a:r>
            <a:r>
              <a:rPr lang="en-IN" sz="1400" b="1" dirty="0" err="1" smtClean="0">
                <a:solidFill>
                  <a:prstClr val="black"/>
                </a:solidFill>
                <a:latin typeface="Arial" panose="020B0604020202020204" pitchFamily="34" charset="0"/>
                <a:cs typeface="Arial" panose="020B0604020202020204" pitchFamily="34" charset="0"/>
              </a:rPr>
              <a:t>seasonplot</a:t>
            </a:r>
            <a:r>
              <a:rPr lang="en-IN" sz="1400" b="1" dirty="0" smtClean="0">
                <a:solidFill>
                  <a:prstClr val="black"/>
                </a:solidFill>
                <a:latin typeface="Arial" panose="020B0604020202020204" pitchFamily="34" charset="0"/>
                <a:cs typeface="Arial" panose="020B0604020202020204" pitchFamily="34" charset="0"/>
              </a:rPr>
              <a:t>() </a:t>
            </a:r>
            <a:r>
              <a:rPr lang="en-IN" sz="1400" dirty="0" smtClean="0">
                <a:solidFill>
                  <a:prstClr val="black"/>
                </a:solidFill>
                <a:latin typeface="Arial" panose="020B0604020202020204" pitchFamily="34" charset="0"/>
                <a:cs typeface="Arial" panose="020B0604020202020204" pitchFamily="34" charset="0"/>
              </a:rPr>
              <a:t>function from the </a:t>
            </a:r>
            <a:r>
              <a:rPr lang="en-IN" sz="1400" b="1" dirty="0" smtClean="0">
                <a:solidFill>
                  <a:prstClr val="black"/>
                </a:solidFill>
                <a:latin typeface="Arial" panose="020B0604020202020204" pitchFamily="34" charset="0"/>
                <a:cs typeface="Arial" panose="020B0604020202020204" pitchFamily="34" charset="0"/>
              </a:rPr>
              <a:t>forecast library </a:t>
            </a:r>
            <a:r>
              <a:rPr lang="en-IN" sz="1400" dirty="0" smtClean="0">
                <a:solidFill>
                  <a:prstClr val="black"/>
                </a:solidFill>
                <a:latin typeface="Arial" panose="020B0604020202020204" pitchFamily="34" charset="0"/>
                <a:cs typeface="Arial" panose="020B0604020202020204" pitchFamily="34" charset="0"/>
              </a:rPr>
              <a:t>to get visualize the seasonality plot.</a:t>
            </a:r>
          </a:p>
          <a:p>
            <a:pPr>
              <a:lnSpc>
                <a:spcPct val="150000"/>
              </a:lnSpc>
              <a:buClr>
                <a:srgbClr val="E57725"/>
              </a:buClr>
              <a:buSzPct val="80000"/>
              <a:buFont typeface="Arial" panose="020B0604020202020204" pitchFamily="34" charset="0"/>
              <a:buChar char="►"/>
            </a:pPr>
            <a:r>
              <a:rPr lang="en-IN" sz="1400" dirty="0" smtClean="0">
                <a:solidFill>
                  <a:prstClr val="black"/>
                </a:solidFill>
                <a:latin typeface="Arial" panose="020B0604020202020204" pitchFamily="34" charset="0"/>
                <a:cs typeface="Arial" panose="020B0604020202020204" pitchFamily="34" charset="0"/>
              </a:rPr>
              <a:t>We can use</a:t>
            </a:r>
            <a:r>
              <a:rPr lang="en-IN" sz="1400" b="1" dirty="0" smtClean="0">
                <a:solidFill>
                  <a:prstClr val="black"/>
                </a:solidFill>
                <a:latin typeface="Arial" panose="020B0604020202020204" pitchFamily="34" charset="0"/>
                <a:cs typeface="Arial" panose="020B0604020202020204" pitchFamily="34" charset="0"/>
              </a:rPr>
              <a:t> </a:t>
            </a:r>
            <a:r>
              <a:rPr lang="en-IN" sz="1400" b="1" dirty="0" err="1" smtClean="0">
                <a:solidFill>
                  <a:prstClr val="black"/>
                </a:solidFill>
                <a:latin typeface="Arial" panose="020B0604020202020204" pitchFamily="34" charset="0"/>
                <a:cs typeface="Arial" panose="020B0604020202020204" pitchFamily="34" charset="0"/>
              </a:rPr>
              <a:t>monthplot</a:t>
            </a:r>
            <a:r>
              <a:rPr lang="en-IN" sz="1400" b="1" dirty="0" smtClean="0">
                <a:solidFill>
                  <a:prstClr val="black"/>
                </a:solidFill>
                <a:latin typeface="Arial" panose="020B0604020202020204" pitchFamily="34" charset="0"/>
                <a:cs typeface="Arial" panose="020B0604020202020204" pitchFamily="34" charset="0"/>
              </a:rPr>
              <a:t>() </a:t>
            </a:r>
            <a:r>
              <a:rPr lang="en-IN" sz="1400" dirty="0">
                <a:solidFill>
                  <a:prstClr val="black"/>
                </a:solidFill>
                <a:latin typeface="Arial" panose="020B0604020202020204" pitchFamily="34" charset="0"/>
                <a:cs typeface="Arial" panose="020B0604020202020204" pitchFamily="34" charset="0"/>
              </a:rPr>
              <a:t>function from the </a:t>
            </a:r>
            <a:r>
              <a:rPr lang="en-IN" sz="1400" b="1" dirty="0">
                <a:solidFill>
                  <a:prstClr val="black"/>
                </a:solidFill>
                <a:latin typeface="Arial" panose="020B0604020202020204" pitchFamily="34" charset="0"/>
                <a:cs typeface="Arial" panose="020B0604020202020204" pitchFamily="34" charset="0"/>
              </a:rPr>
              <a:t>forecast library </a:t>
            </a:r>
            <a:r>
              <a:rPr lang="en-IN" sz="1400" dirty="0">
                <a:solidFill>
                  <a:prstClr val="black"/>
                </a:solidFill>
                <a:latin typeface="Arial" panose="020B0604020202020204" pitchFamily="34" charset="0"/>
                <a:cs typeface="Arial" panose="020B0604020202020204" pitchFamily="34" charset="0"/>
              </a:rPr>
              <a:t>to visualize the means of the </a:t>
            </a:r>
            <a:r>
              <a:rPr lang="en-IN" sz="1400" dirty="0" smtClean="0">
                <a:solidFill>
                  <a:prstClr val="black"/>
                </a:solidFill>
                <a:latin typeface="Arial" panose="020B0604020202020204" pitchFamily="34" charset="0"/>
                <a:cs typeface="Arial" panose="020B0604020202020204" pitchFamily="34" charset="0"/>
              </a:rPr>
              <a:t>seasons.</a:t>
            </a:r>
          </a:p>
          <a:p>
            <a:pPr marL="0" indent="0">
              <a:lnSpc>
                <a:spcPct val="150000"/>
              </a:lnSpc>
              <a:buClr>
                <a:srgbClr val="E57725"/>
              </a:buClr>
              <a:buSzPct val="80000"/>
              <a:buNone/>
            </a:pPr>
            <a:endParaRPr lang="en-IN" sz="1400" dirty="0">
              <a:solidFill>
                <a:prstClr val="black"/>
              </a:solidFill>
              <a:cs typeface="Arial" panose="020B0604020202020204" pitchFamily="34" charset="0"/>
            </a:endParaRPr>
          </a:p>
        </p:txBody>
      </p:sp>
      <p:sp>
        <p:nvSpPr>
          <p:cNvPr id="7" name="Rectangle 6"/>
          <p:cNvSpPr/>
          <p:nvPr/>
        </p:nvSpPr>
        <p:spPr>
          <a:xfrm>
            <a:off x="5829782" y="1501799"/>
            <a:ext cx="6096000" cy="3139321"/>
          </a:xfrm>
          <a:prstGeom prst="rect">
            <a:avLst/>
          </a:prstGeom>
        </p:spPr>
        <p:txBody>
          <a:bodyPr>
            <a:spAutoFit/>
          </a:bodyPr>
          <a:lstStyle/>
          <a:p>
            <a:r>
              <a:rPr lang="en-IN" dirty="0" smtClean="0">
                <a:latin typeface="Rockwell Condensed" panose="02060603050405020104" pitchFamily="18" charset="0"/>
              </a:rPr>
              <a:t># Get Time Series Data</a:t>
            </a:r>
          </a:p>
          <a:p>
            <a:r>
              <a:rPr lang="en-IN" dirty="0" err="1" smtClean="0">
                <a:latin typeface="Rockwell Condensed" panose="02060603050405020104" pitchFamily="18" charset="0"/>
              </a:rPr>
              <a:t>tsdata</a:t>
            </a:r>
            <a:r>
              <a:rPr lang="en-IN" dirty="0" smtClean="0">
                <a:latin typeface="Rockwell Condensed" panose="02060603050405020104" pitchFamily="18" charset="0"/>
              </a:rPr>
              <a:t>&lt;-</a:t>
            </a:r>
            <a:r>
              <a:rPr lang="en-IN" dirty="0" err="1" smtClean="0">
                <a:latin typeface="Rockwell Condensed" panose="02060603050405020104" pitchFamily="18" charset="0"/>
              </a:rPr>
              <a:t>as.ts</a:t>
            </a:r>
            <a:r>
              <a:rPr lang="en-IN" dirty="0" smtClean="0">
                <a:latin typeface="Rockwell Condensed" panose="02060603050405020104" pitchFamily="18" charset="0"/>
              </a:rPr>
              <a:t>(</a:t>
            </a:r>
            <a:r>
              <a:rPr lang="en-IN" dirty="0" err="1" smtClean="0">
                <a:latin typeface="Rockwell Condensed" panose="02060603050405020104" pitchFamily="18" charset="0"/>
              </a:rPr>
              <a:t>dmseries</a:t>
            </a:r>
            <a:r>
              <a:rPr lang="en-IN" dirty="0" smtClean="0">
                <a:latin typeface="Rockwell Condensed" panose="02060603050405020104" pitchFamily="18" charset="0"/>
              </a:rPr>
              <a:t>("http://data.is/1RvZGQL"))</a:t>
            </a:r>
          </a:p>
          <a:p>
            <a:endParaRPr lang="en-IN" dirty="0" smtClean="0">
              <a:latin typeface="Rockwell Condensed" panose="02060603050405020104" pitchFamily="18" charset="0"/>
            </a:endParaRPr>
          </a:p>
          <a:p>
            <a:r>
              <a:rPr lang="en-IN" dirty="0" err="1" smtClean="0">
                <a:latin typeface="Rockwell Condensed" panose="02060603050405020104" pitchFamily="18" charset="0"/>
              </a:rPr>
              <a:t>install.packages</a:t>
            </a:r>
            <a:r>
              <a:rPr lang="en-IN" dirty="0" smtClean="0">
                <a:latin typeface="Rockwell Condensed" panose="02060603050405020104" pitchFamily="18" charset="0"/>
              </a:rPr>
              <a:t>("forecast")</a:t>
            </a:r>
          </a:p>
          <a:p>
            <a:r>
              <a:rPr lang="en-IN" dirty="0" smtClean="0">
                <a:latin typeface="Rockwell Condensed" panose="02060603050405020104" pitchFamily="18" charset="0"/>
              </a:rPr>
              <a:t>library(forecast)</a:t>
            </a:r>
          </a:p>
          <a:p>
            <a:endParaRPr lang="en-IN" dirty="0" smtClean="0">
              <a:latin typeface="Rockwell Condensed" panose="02060603050405020104" pitchFamily="18" charset="0"/>
            </a:endParaRPr>
          </a:p>
          <a:p>
            <a:r>
              <a:rPr lang="en-IN" dirty="0" smtClean="0">
                <a:latin typeface="Rockwell Condensed" panose="02060603050405020104" pitchFamily="18" charset="0"/>
              </a:rPr>
              <a:t># Visualize seasonal plot</a:t>
            </a:r>
          </a:p>
          <a:p>
            <a:r>
              <a:rPr lang="en-IN" dirty="0" err="1" smtClean="0">
                <a:latin typeface="Rockwell Condensed" panose="02060603050405020104" pitchFamily="18" charset="0"/>
              </a:rPr>
              <a:t>seasonplot</a:t>
            </a:r>
            <a:r>
              <a:rPr lang="en-IN" dirty="0" smtClean="0">
                <a:latin typeface="Rockwell Condensed" panose="02060603050405020104" pitchFamily="18" charset="0"/>
              </a:rPr>
              <a:t>(</a:t>
            </a:r>
            <a:r>
              <a:rPr lang="en-IN" dirty="0" err="1" smtClean="0">
                <a:latin typeface="Rockwell Condensed" panose="02060603050405020104" pitchFamily="18" charset="0"/>
              </a:rPr>
              <a:t>tsdata,col</a:t>
            </a:r>
            <a:r>
              <a:rPr lang="en-IN" dirty="0" smtClean="0">
                <a:latin typeface="Rockwell Condensed" panose="02060603050405020104" pitchFamily="18" charset="0"/>
              </a:rPr>
              <a:t>=rainbow(13),</a:t>
            </a:r>
            <a:r>
              <a:rPr lang="en-IN" dirty="0" err="1" smtClean="0">
                <a:latin typeface="Rockwell Condensed" panose="02060603050405020104" pitchFamily="18" charset="0"/>
              </a:rPr>
              <a:t>year.labels</a:t>
            </a:r>
            <a:r>
              <a:rPr lang="en-IN" dirty="0" smtClean="0">
                <a:latin typeface="Rockwell Condensed" panose="02060603050405020104" pitchFamily="18" charset="0"/>
              </a:rPr>
              <a:t> = </a:t>
            </a:r>
            <a:r>
              <a:rPr lang="en-IN" dirty="0" err="1" smtClean="0">
                <a:latin typeface="Rockwell Condensed" panose="02060603050405020104" pitchFamily="18" charset="0"/>
              </a:rPr>
              <a:t>year.labels</a:t>
            </a:r>
            <a:r>
              <a:rPr lang="en-IN" dirty="0" smtClean="0">
                <a:latin typeface="Rockwell Condensed" panose="02060603050405020104" pitchFamily="18" charset="0"/>
              </a:rPr>
              <a:t>)</a:t>
            </a:r>
          </a:p>
          <a:p>
            <a:endParaRPr lang="en-IN" dirty="0" smtClean="0">
              <a:latin typeface="Rockwell Condensed" panose="02060603050405020104" pitchFamily="18" charset="0"/>
            </a:endParaRPr>
          </a:p>
          <a:p>
            <a:r>
              <a:rPr lang="en-IN" dirty="0" smtClean="0">
                <a:latin typeface="Rockwell Condensed" panose="02060603050405020104" pitchFamily="18" charset="0"/>
              </a:rPr>
              <a:t># Visualize seasonal sub-series plot or month plot.</a:t>
            </a:r>
          </a:p>
          <a:p>
            <a:r>
              <a:rPr lang="en-IN" dirty="0" err="1" smtClean="0">
                <a:latin typeface="Rockwell Condensed" panose="02060603050405020104" pitchFamily="18" charset="0"/>
              </a:rPr>
              <a:t>monthplot</a:t>
            </a:r>
            <a:r>
              <a:rPr lang="en-IN" dirty="0" smtClean="0">
                <a:latin typeface="Rockwell Condensed" panose="02060603050405020104" pitchFamily="18" charset="0"/>
              </a:rPr>
              <a:t>(</a:t>
            </a:r>
            <a:r>
              <a:rPr lang="en-IN" dirty="0" err="1" smtClean="0">
                <a:latin typeface="Rockwell Condensed" panose="02060603050405020104" pitchFamily="18" charset="0"/>
              </a:rPr>
              <a:t>tsdata</a:t>
            </a:r>
            <a:r>
              <a:rPr lang="en-IN" dirty="0" smtClean="0">
                <a:latin typeface="Rockwell Condensed" panose="02060603050405020104" pitchFamily="18" charset="0"/>
              </a:rPr>
              <a:t>)</a:t>
            </a:r>
            <a:endParaRPr lang="en-IN" dirty="0">
              <a:latin typeface="Rockwell Condensed" panose="02060603050405020104" pitchFamily="18" charset="0"/>
            </a:endParaRPr>
          </a:p>
        </p:txBody>
      </p:sp>
      <p:cxnSp>
        <p:nvCxnSpPr>
          <p:cNvPr id="8" name="Straight Connector 7"/>
          <p:cNvCxnSpPr/>
          <p:nvPr/>
        </p:nvCxnSpPr>
        <p:spPr>
          <a:xfrm>
            <a:off x="5552298" y="1511310"/>
            <a:ext cx="0" cy="3923025"/>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17168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44</a:t>
            </a:fld>
            <a:endParaRPr lang="en-US" dirty="0">
              <a:solidFill>
                <a:prstClr val="white"/>
              </a:solidFill>
            </a:endParaRPr>
          </a:p>
        </p:txBody>
      </p:sp>
      <p:sp>
        <p:nvSpPr>
          <p:cNvPr id="27" name="Text Placeholder 6"/>
          <p:cNvSpPr txBox="1">
            <a:spLocks/>
          </p:cNvSpPr>
          <p:nvPr/>
        </p:nvSpPr>
        <p:spPr>
          <a:xfrm>
            <a:off x="254000" y="1842823"/>
            <a:ext cx="4658431" cy="32900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Method 1 : Average method.</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The forecast of all future values are </a:t>
            </a:r>
            <a:r>
              <a:rPr lang="en-IN" dirty="0">
                <a:solidFill>
                  <a:prstClr val="black"/>
                </a:solidFill>
                <a:cs typeface="Arial" panose="020B0604020202020204" pitchFamily="34" charset="0"/>
              </a:rPr>
              <a:t>e</a:t>
            </a:r>
            <a:r>
              <a:rPr lang="en-IN" dirty="0" smtClean="0">
                <a:solidFill>
                  <a:prstClr val="black"/>
                </a:solidFill>
                <a:cs typeface="Arial" panose="020B0604020202020204" pitchFamily="34" charset="0"/>
              </a:rPr>
              <a:t>qual to the average of all past vales.</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In essence,  what will happen tomorrow is the average of everything that has happened up till now.</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Can we better this approach ?</a:t>
            </a: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sp>
        <p:nvSpPr>
          <p:cNvPr id="2" name="Title 1"/>
          <p:cNvSpPr>
            <a:spLocks noGrp="1"/>
          </p:cNvSpPr>
          <p:nvPr>
            <p:ph type="title"/>
          </p:nvPr>
        </p:nvSpPr>
        <p:spPr/>
        <p:txBody>
          <a:bodyPr/>
          <a:lstStyle/>
          <a:p>
            <a:r>
              <a:rPr lang="en-IN" dirty="0" smtClean="0"/>
              <a:t>Simple forecasting</a:t>
            </a:r>
            <a:endParaRPr lang="en-IN" dirty="0"/>
          </a:p>
        </p:txBody>
      </p:sp>
      <p:cxnSp>
        <p:nvCxnSpPr>
          <p:cNvPr id="7" name="Straight Connector 6"/>
          <p:cNvCxnSpPr/>
          <p:nvPr/>
        </p:nvCxnSpPr>
        <p:spPr>
          <a:xfrm>
            <a:off x="5273492" y="171403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5511800" y="1714035"/>
            <a:ext cx="6246611" cy="4423357"/>
          </a:xfrm>
          <a:prstGeom prst="rect">
            <a:avLst/>
          </a:prstGeom>
        </p:spPr>
      </p:pic>
    </p:spTree>
    <p:extLst>
      <p:ext uri="{BB962C8B-B14F-4D97-AF65-F5344CB8AC3E}">
        <p14:creationId xmlns:p14="http://schemas.microsoft.com/office/powerpoint/2010/main" val="28697801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45</a:t>
            </a:fld>
            <a:endParaRPr lang="en-US" dirty="0">
              <a:solidFill>
                <a:prstClr val="white"/>
              </a:solidFill>
            </a:endParaRPr>
          </a:p>
        </p:txBody>
      </p:sp>
      <p:sp>
        <p:nvSpPr>
          <p:cNvPr id="27" name="Text Placeholder 6"/>
          <p:cNvSpPr txBox="1">
            <a:spLocks/>
          </p:cNvSpPr>
          <p:nvPr/>
        </p:nvSpPr>
        <p:spPr>
          <a:xfrm>
            <a:off x="323661" y="1714035"/>
            <a:ext cx="4658431" cy="36693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Method 2 : Moving Average method.</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The forecast of all future values are </a:t>
            </a:r>
            <a:r>
              <a:rPr lang="en-IN" dirty="0">
                <a:solidFill>
                  <a:prstClr val="black"/>
                </a:solidFill>
                <a:cs typeface="Arial" panose="020B0604020202020204" pitchFamily="34" charset="0"/>
              </a:rPr>
              <a:t>e</a:t>
            </a:r>
            <a:r>
              <a:rPr lang="en-IN" dirty="0" smtClean="0">
                <a:solidFill>
                  <a:prstClr val="black"/>
                </a:solidFill>
                <a:cs typeface="Arial" panose="020B0604020202020204" pitchFamily="34" charset="0"/>
              </a:rPr>
              <a:t>qual to the average of the time series for a defined number of time periods.</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In essence,  what will happen tomorrow is the average of everything that has happened in last 3(n) months.</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Can we better this approach ?</a:t>
            </a: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sp>
        <p:nvSpPr>
          <p:cNvPr id="2" name="Title 1"/>
          <p:cNvSpPr>
            <a:spLocks noGrp="1"/>
          </p:cNvSpPr>
          <p:nvPr>
            <p:ph type="title"/>
          </p:nvPr>
        </p:nvSpPr>
        <p:spPr/>
        <p:txBody>
          <a:bodyPr/>
          <a:lstStyle/>
          <a:p>
            <a:r>
              <a:rPr lang="en-IN" dirty="0" smtClean="0"/>
              <a:t>Simple forecasting</a:t>
            </a:r>
            <a:endParaRPr lang="en-IN" dirty="0"/>
          </a:p>
        </p:txBody>
      </p:sp>
      <p:cxnSp>
        <p:nvCxnSpPr>
          <p:cNvPr id="7" name="Straight Connector 6"/>
          <p:cNvCxnSpPr/>
          <p:nvPr/>
        </p:nvCxnSpPr>
        <p:spPr>
          <a:xfrm>
            <a:off x="5273492" y="171403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stretch>
            <a:fillRect/>
          </a:stretch>
        </p:blipFill>
        <p:spPr>
          <a:xfrm>
            <a:off x="5511800" y="1714035"/>
            <a:ext cx="6169338" cy="4379834"/>
          </a:xfrm>
          <a:prstGeom prst="rect">
            <a:avLst/>
          </a:prstGeom>
        </p:spPr>
      </p:pic>
    </p:spTree>
    <p:extLst>
      <p:ext uri="{BB962C8B-B14F-4D97-AF65-F5344CB8AC3E}">
        <p14:creationId xmlns:p14="http://schemas.microsoft.com/office/powerpoint/2010/main" val="26250988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46</a:t>
            </a:fld>
            <a:endParaRPr lang="en-US" dirty="0">
              <a:solidFill>
                <a:prstClr val="white"/>
              </a:solidFill>
            </a:endParaRPr>
          </a:p>
        </p:txBody>
      </p:sp>
      <p:sp>
        <p:nvSpPr>
          <p:cNvPr id="27" name="Text Placeholder 6"/>
          <p:cNvSpPr txBox="1">
            <a:spLocks/>
          </p:cNvSpPr>
          <p:nvPr/>
        </p:nvSpPr>
        <p:spPr>
          <a:xfrm>
            <a:off x="254000" y="1714035"/>
            <a:ext cx="4658431" cy="36693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Method 3 : Naïve method.</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The forecast of all future values are </a:t>
            </a:r>
            <a:r>
              <a:rPr lang="en-IN" dirty="0">
                <a:solidFill>
                  <a:prstClr val="black"/>
                </a:solidFill>
                <a:cs typeface="Arial" panose="020B0604020202020204" pitchFamily="34" charset="0"/>
              </a:rPr>
              <a:t>e</a:t>
            </a:r>
            <a:r>
              <a:rPr lang="en-IN" dirty="0" smtClean="0">
                <a:solidFill>
                  <a:prstClr val="black"/>
                </a:solidFill>
                <a:cs typeface="Arial" panose="020B0604020202020204" pitchFamily="34" charset="0"/>
              </a:rPr>
              <a:t>qual to the value of the last observation.</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In essence,  what will happen tomorrow is what happened yesterday.</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Ok when data is insufficient, but can we better this approach ?</a:t>
            </a: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sp>
        <p:nvSpPr>
          <p:cNvPr id="2" name="Title 1"/>
          <p:cNvSpPr>
            <a:spLocks noGrp="1"/>
          </p:cNvSpPr>
          <p:nvPr>
            <p:ph type="title"/>
          </p:nvPr>
        </p:nvSpPr>
        <p:spPr/>
        <p:txBody>
          <a:bodyPr/>
          <a:lstStyle/>
          <a:p>
            <a:r>
              <a:rPr lang="en-IN" dirty="0" smtClean="0"/>
              <a:t>Simple forecasting</a:t>
            </a:r>
            <a:endParaRPr lang="en-IN" dirty="0"/>
          </a:p>
        </p:txBody>
      </p:sp>
      <p:cxnSp>
        <p:nvCxnSpPr>
          <p:cNvPr id="7" name="Straight Connector 6"/>
          <p:cNvCxnSpPr/>
          <p:nvPr/>
        </p:nvCxnSpPr>
        <p:spPr>
          <a:xfrm>
            <a:off x="5273492" y="171403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5511800" y="1563688"/>
            <a:ext cx="6414037" cy="4114800"/>
          </a:xfrm>
          <a:prstGeom prst="rect">
            <a:avLst/>
          </a:prstGeom>
        </p:spPr>
      </p:pic>
    </p:spTree>
    <p:extLst>
      <p:ext uri="{BB962C8B-B14F-4D97-AF65-F5344CB8AC3E}">
        <p14:creationId xmlns:p14="http://schemas.microsoft.com/office/powerpoint/2010/main" val="20650732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47</a:t>
            </a:fld>
            <a:endParaRPr lang="en-US" dirty="0">
              <a:solidFill>
                <a:prstClr val="white"/>
              </a:solidFill>
            </a:endParaRPr>
          </a:p>
        </p:txBody>
      </p:sp>
      <p:sp>
        <p:nvSpPr>
          <p:cNvPr id="27" name="Text Placeholder 6"/>
          <p:cNvSpPr txBox="1">
            <a:spLocks/>
          </p:cNvSpPr>
          <p:nvPr/>
        </p:nvSpPr>
        <p:spPr>
          <a:xfrm>
            <a:off x="254000" y="1714035"/>
            <a:ext cx="4658431" cy="36693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Method 4 : Seasonal Naïve method.</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The forecast of all future values are </a:t>
            </a:r>
            <a:r>
              <a:rPr lang="en-IN" dirty="0">
                <a:solidFill>
                  <a:prstClr val="black"/>
                </a:solidFill>
                <a:cs typeface="Arial" panose="020B0604020202020204" pitchFamily="34" charset="0"/>
              </a:rPr>
              <a:t>e</a:t>
            </a:r>
            <a:r>
              <a:rPr lang="en-IN" dirty="0" smtClean="0">
                <a:solidFill>
                  <a:prstClr val="black"/>
                </a:solidFill>
                <a:cs typeface="Arial" panose="020B0604020202020204" pitchFamily="34" charset="0"/>
              </a:rPr>
              <a:t>qual to the value of the last year’s observation in the same month.</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In essence,  what will happen tomorrow is what happened same day last year.</a:t>
            </a: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Assumes magnitude of the seasonal pattern will remain constant.</a:t>
            </a:r>
          </a:p>
        </p:txBody>
      </p:sp>
      <p:sp>
        <p:nvSpPr>
          <p:cNvPr id="2" name="Title 1"/>
          <p:cNvSpPr>
            <a:spLocks noGrp="1"/>
          </p:cNvSpPr>
          <p:nvPr>
            <p:ph type="title"/>
          </p:nvPr>
        </p:nvSpPr>
        <p:spPr/>
        <p:txBody>
          <a:bodyPr/>
          <a:lstStyle/>
          <a:p>
            <a:r>
              <a:rPr lang="en-IN" dirty="0" smtClean="0"/>
              <a:t>Simple forecasting</a:t>
            </a:r>
            <a:endParaRPr lang="en-IN" dirty="0"/>
          </a:p>
        </p:txBody>
      </p:sp>
      <p:cxnSp>
        <p:nvCxnSpPr>
          <p:cNvPr id="7" name="Straight Connector 6"/>
          <p:cNvCxnSpPr/>
          <p:nvPr/>
        </p:nvCxnSpPr>
        <p:spPr>
          <a:xfrm>
            <a:off x="5273492" y="171403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5511800" y="1563688"/>
            <a:ext cx="6414037" cy="4114800"/>
          </a:xfrm>
          <a:prstGeom prst="rect">
            <a:avLst/>
          </a:prstGeom>
        </p:spPr>
      </p:pic>
    </p:spTree>
    <p:extLst>
      <p:ext uri="{BB962C8B-B14F-4D97-AF65-F5344CB8AC3E}">
        <p14:creationId xmlns:p14="http://schemas.microsoft.com/office/powerpoint/2010/main" val="25112086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48</a:t>
            </a:fld>
            <a:endParaRPr lang="en-US" dirty="0">
              <a:solidFill>
                <a:prstClr val="white"/>
              </a:solidFill>
            </a:endParaRPr>
          </a:p>
        </p:txBody>
      </p:sp>
      <p:sp>
        <p:nvSpPr>
          <p:cNvPr id="27" name="Text Placeholder 6"/>
          <p:cNvSpPr txBox="1">
            <a:spLocks/>
          </p:cNvSpPr>
          <p:nvPr/>
        </p:nvSpPr>
        <p:spPr>
          <a:xfrm>
            <a:off x="417773" y="1400136"/>
            <a:ext cx="4658431" cy="36693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sz="2400" dirty="0" smtClean="0">
                <a:solidFill>
                  <a:prstClr val="black"/>
                </a:solidFill>
                <a:cs typeface="Arial" panose="020B0604020202020204" pitchFamily="34" charset="0"/>
              </a:rPr>
              <a:t>Method 5 : Simple Linear Model</a:t>
            </a:r>
          </a:p>
        </p:txBody>
      </p:sp>
      <p:sp>
        <p:nvSpPr>
          <p:cNvPr id="2" name="Title 1"/>
          <p:cNvSpPr>
            <a:spLocks noGrp="1"/>
          </p:cNvSpPr>
          <p:nvPr>
            <p:ph type="title"/>
          </p:nvPr>
        </p:nvSpPr>
        <p:spPr/>
        <p:txBody>
          <a:bodyPr/>
          <a:lstStyle/>
          <a:p>
            <a:r>
              <a:rPr lang="en-IN" dirty="0" smtClean="0"/>
              <a:t>Simple forecasting</a:t>
            </a:r>
            <a:endParaRPr lang="en-IN" dirty="0"/>
          </a:p>
        </p:txBody>
      </p:sp>
      <p:pic>
        <p:nvPicPr>
          <p:cNvPr id="5" name="Picture 4"/>
          <p:cNvPicPr>
            <a:picLocks noChangeAspect="1"/>
          </p:cNvPicPr>
          <p:nvPr/>
        </p:nvPicPr>
        <p:blipFill rotWithShape="1">
          <a:blip r:embed="rId3"/>
          <a:srcRect l="12985" t="59706" r="59254" b="17795"/>
          <a:stretch/>
        </p:blipFill>
        <p:spPr>
          <a:xfrm>
            <a:off x="254000" y="2280120"/>
            <a:ext cx="10515600" cy="3851692"/>
          </a:xfrm>
          <a:prstGeom prst="rect">
            <a:avLst/>
          </a:prstGeom>
        </p:spPr>
      </p:pic>
    </p:spTree>
    <p:extLst>
      <p:ext uri="{BB962C8B-B14F-4D97-AF65-F5344CB8AC3E}">
        <p14:creationId xmlns:p14="http://schemas.microsoft.com/office/powerpoint/2010/main" val="20727980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49</a:t>
            </a:fld>
            <a:endParaRPr lang="en-US" dirty="0">
              <a:solidFill>
                <a:prstClr val="white"/>
              </a:solidFill>
            </a:endParaRPr>
          </a:p>
        </p:txBody>
      </p:sp>
      <p:sp>
        <p:nvSpPr>
          <p:cNvPr id="27" name="Text Placeholder 6"/>
          <p:cNvSpPr txBox="1">
            <a:spLocks/>
          </p:cNvSpPr>
          <p:nvPr/>
        </p:nvSpPr>
        <p:spPr>
          <a:xfrm>
            <a:off x="254000" y="1714035"/>
            <a:ext cx="4658431" cy="4081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Does not take trend into account.</a:t>
            </a:r>
          </a:p>
          <a:p>
            <a:pPr>
              <a:lnSpc>
                <a:spcPct val="150000"/>
              </a:lnSpc>
              <a:buClr>
                <a:srgbClr val="E57725"/>
              </a:buClr>
              <a:buSzPct val="80000"/>
              <a:buFont typeface="Arial" panose="020B0604020202020204" pitchFamily="34" charset="0"/>
              <a:buChar char="►"/>
            </a:pPr>
            <a:r>
              <a:rPr lang="en-IN" dirty="0">
                <a:solidFill>
                  <a:prstClr val="black"/>
                </a:solidFill>
                <a:cs typeface="Arial" panose="020B0604020202020204" pitchFamily="34" charset="0"/>
              </a:rPr>
              <a:t>Does not take </a:t>
            </a:r>
            <a:r>
              <a:rPr lang="en-IN" dirty="0" smtClean="0">
                <a:solidFill>
                  <a:prstClr val="black"/>
                </a:solidFill>
                <a:cs typeface="Arial" panose="020B0604020202020204" pitchFamily="34" charset="0"/>
              </a:rPr>
              <a:t>Variance into </a:t>
            </a:r>
            <a:r>
              <a:rPr lang="en-IN" dirty="0">
                <a:solidFill>
                  <a:prstClr val="black"/>
                </a:solidFill>
                <a:cs typeface="Arial" panose="020B0604020202020204" pitchFamily="34" charset="0"/>
              </a:rPr>
              <a:t>account</a:t>
            </a:r>
            <a:r>
              <a:rPr lang="en-IN" dirty="0" smtClean="0">
                <a:solidFill>
                  <a:prstClr val="black"/>
                </a:solidFill>
                <a:cs typeface="Arial" panose="020B0604020202020204" pitchFamily="34" charset="0"/>
              </a:rPr>
              <a:t>.</a:t>
            </a:r>
          </a:p>
          <a:p>
            <a:pPr>
              <a:lnSpc>
                <a:spcPct val="150000"/>
              </a:lnSpc>
              <a:buClr>
                <a:srgbClr val="E57725"/>
              </a:buClr>
              <a:buSzPct val="80000"/>
              <a:buFont typeface="Arial" panose="020B0604020202020204" pitchFamily="34" charset="0"/>
              <a:buChar char="►"/>
            </a:pPr>
            <a:r>
              <a:rPr lang="en-IN" dirty="0">
                <a:solidFill>
                  <a:prstClr val="black"/>
                </a:solidFill>
                <a:cs typeface="Arial" panose="020B0604020202020204" pitchFamily="34" charset="0"/>
              </a:rPr>
              <a:t>Does not take </a:t>
            </a:r>
            <a:r>
              <a:rPr lang="en-IN" dirty="0" smtClean="0">
                <a:solidFill>
                  <a:prstClr val="black"/>
                </a:solidFill>
                <a:cs typeface="Arial" panose="020B0604020202020204" pitchFamily="34" charset="0"/>
              </a:rPr>
              <a:t>Seasonality into account.</a:t>
            </a:r>
          </a:p>
          <a:p>
            <a:pPr>
              <a:lnSpc>
                <a:spcPct val="150000"/>
              </a:lnSpc>
              <a:buClr>
                <a:srgbClr val="E57725"/>
              </a:buClr>
              <a:buSzPct val="80000"/>
              <a:buFont typeface="Arial" panose="020B0604020202020204" pitchFamily="34" charset="0"/>
              <a:buChar char="►"/>
            </a:pPr>
            <a:r>
              <a:rPr lang="en-IN" dirty="0">
                <a:solidFill>
                  <a:prstClr val="black"/>
                </a:solidFill>
                <a:cs typeface="Arial" panose="020B0604020202020204" pitchFamily="34" charset="0"/>
              </a:rPr>
              <a:t>Does not take Variance into </a:t>
            </a:r>
            <a:r>
              <a:rPr lang="en-IN" dirty="0" smtClean="0">
                <a:solidFill>
                  <a:prstClr val="black"/>
                </a:solidFill>
                <a:cs typeface="Arial" panose="020B0604020202020204" pitchFamily="34" charset="0"/>
              </a:rPr>
              <a:t>account.</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Does not take Correlation into account.</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It would be nice to have a time series with no trend, no seasonality and a constant variance.</a:t>
            </a: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p:txBody>
      </p:sp>
      <p:sp>
        <p:nvSpPr>
          <p:cNvPr id="2" name="Title 1"/>
          <p:cNvSpPr>
            <a:spLocks noGrp="1"/>
          </p:cNvSpPr>
          <p:nvPr>
            <p:ph type="title"/>
          </p:nvPr>
        </p:nvSpPr>
        <p:spPr/>
        <p:txBody>
          <a:bodyPr/>
          <a:lstStyle/>
          <a:p>
            <a:r>
              <a:rPr lang="en-IN" dirty="0" smtClean="0"/>
              <a:t>Simple forecasting Pitfalls</a:t>
            </a:r>
            <a:endParaRPr lang="en-IN" dirty="0"/>
          </a:p>
        </p:txBody>
      </p:sp>
      <p:cxnSp>
        <p:nvCxnSpPr>
          <p:cNvPr id="7" name="Straight Connector 6"/>
          <p:cNvCxnSpPr/>
          <p:nvPr/>
        </p:nvCxnSpPr>
        <p:spPr>
          <a:xfrm>
            <a:off x="5273492" y="171403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stretch>
            <a:fillRect/>
          </a:stretch>
        </p:blipFill>
        <p:spPr>
          <a:xfrm>
            <a:off x="5511799" y="1563688"/>
            <a:ext cx="6207975" cy="4334836"/>
          </a:xfrm>
          <a:prstGeom prst="rect">
            <a:avLst/>
          </a:prstGeom>
        </p:spPr>
      </p:pic>
    </p:spTree>
    <p:extLst>
      <p:ext uri="{BB962C8B-B14F-4D97-AF65-F5344CB8AC3E}">
        <p14:creationId xmlns:p14="http://schemas.microsoft.com/office/powerpoint/2010/main" val="42518811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999" y="-114221"/>
            <a:ext cx="9450439" cy="1325563"/>
          </a:xfrm>
        </p:spPr>
        <p:txBody>
          <a:bodyPr/>
          <a:lstStyle/>
          <a:p>
            <a:r>
              <a:rPr lang="en-US" dirty="0" smtClean="0"/>
              <a:t>Sales Force Opinion</a:t>
            </a:r>
            <a:endParaRPr lang="en-IN" dirty="0"/>
          </a:p>
        </p:txBody>
      </p:sp>
      <p:sp>
        <p:nvSpPr>
          <p:cNvPr id="4" name="Slide Number Placeholder 3"/>
          <p:cNvSpPr>
            <a:spLocks noGrp="1"/>
          </p:cNvSpPr>
          <p:nvPr>
            <p:ph type="sldNum" sz="quarter" idx="12"/>
          </p:nvPr>
        </p:nvSpPr>
        <p:spPr/>
        <p:txBody>
          <a:bodyPr/>
          <a:lstStyle/>
          <a:p>
            <a:fld id="{362E0BA0-CB3A-7549-A0BA-9675C268EFD9}" type="slidenum">
              <a:rPr lang="en-US" smtClean="0"/>
              <a:pPr/>
              <a:t>5</a:t>
            </a:fld>
            <a:endParaRPr lang="en-US" dirty="0"/>
          </a:p>
        </p:txBody>
      </p:sp>
      <p:sp>
        <p:nvSpPr>
          <p:cNvPr id="6" name="Content Placeholder 2"/>
          <p:cNvSpPr>
            <a:spLocks noGrp="1"/>
          </p:cNvSpPr>
          <p:nvPr>
            <p:ph idx="1" hasCustomPrompt="1"/>
          </p:nvPr>
        </p:nvSpPr>
        <p:spPr>
          <a:xfrm>
            <a:off x="253999" y="900906"/>
            <a:ext cx="11214100" cy="467836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
                <a:srgbClr val="E57725"/>
              </a:buClr>
              <a:buSzPct val="100000"/>
              <a:buFont typeface="Webdings" panose="05030102010509060703" pitchFamily="18" charset="2"/>
              <a:buChar char=""/>
              <a:tabLst/>
              <a:defRPr baseline="0">
                <a:latin typeface="Arial" panose="020B0604020202020204" pitchFamily="34" charset="0"/>
                <a:cs typeface="Arial" panose="020B0604020202020204" pitchFamily="34" charset="0"/>
              </a:defRPr>
            </a:lvl1pPr>
            <a:lvl2pPr marL="6858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2pPr>
            <a:lvl3pPr marL="11430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3pPr>
            <a:lvl4pPr marL="16002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4pPr>
            <a:lvl5pPr marL="20574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5pPr>
          </a:lstStyle>
          <a:p>
            <a:pPr>
              <a:buFont typeface="Wingdings" panose="05000000000000000000" pitchFamily="2" charset="2"/>
              <a:buChar char="Ø"/>
            </a:pPr>
            <a:r>
              <a:rPr lang="en-US" dirty="0" smtClean="0"/>
              <a:t> Salesmen are required to make out an estimate of the sales in their respective territories for a given period</a:t>
            </a:r>
          </a:p>
          <a:p>
            <a:pPr>
              <a:buFont typeface="Wingdings" panose="05000000000000000000" pitchFamily="2" charset="2"/>
              <a:buChar char="Ø"/>
            </a:pPr>
            <a:r>
              <a:rPr lang="en-US" dirty="0"/>
              <a:t> </a:t>
            </a:r>
            <a:r>
              <a:rPr lang="en-US" dirty="0" smtClean="0"/>
              <a:t>Salesmen are in close touch with the consumers and possess good knowledge about the future demand trend</a:t>
            </a:r>
          </a:p>
          <a:p>
            <a:pPr>
              <a:buFont typeface="Wingdings" panose="05000000000000000000" pitchFamily="2" charset="2"/>
              <a:buChar char="Ø"/>
            </a:pPr>
            <a:r>
              <a:rPr lang="en-US" dirty="0"/>
              <a:t> </a:t>
            </a:r>
            <a:r>
              <a:rPr lang="en-US" dirty="0" smtClean="0"/>
              <a:t>All sales force estimates are processed, integrated, modified and a sales volume estimate formed for the whole market for the given period</a:t>
            </a:r>
          </a:p>
          <a:p>
            <a:pPr>
              <a:buFont typeface="Wingdings" panose="05000000000000000000" pitchFamily="2" charset="2"/>
              <a:buChar char="Ø"/>
            </a:pPr>
            <a:r>
              <a:rPr lang="en-US" dirty="0"/>
              <a:t> </a:t>
            </a:r>
            <a:r>
              <a:rPr lang="en-US" dirty="0" smtClean="0"/>
              <a:t>Specializes knowledge is utilized and salesmen are confident and responsible to meet the quota fixed </a:t>
            </a:r>
          </a:p>
          <a:p>
            <a:pPr>
              <a:buFont typeface="Wingdings" panose="05000000000000000000" pitchFamily="2" charset="2"/>
              <a:buChar char="Ø"/>
            </a:pPr>
            <a:r>
              <a:rPr lang="en-US" dirty="0"/>
              <a:t> </a:t>
            </a:r>
            <a:r>
              <a:rPr lang="en-US" dirty="0" smtClean="0"/>
              <a:t>This method facilitates to break down in terms of products, territories, customers, salesmen etc.</a:t>
            </a:r>
          </a:p>
          <a:p>
            <a:pPr>
              <a:buFont typeface="Wingdings" panose="05000000000000000000" pitchFamily="2" charset="2"/>
              <a:buChar char="Ø"/>
            </a:pPr>
            <a:r>
              <a:rPr lang="en-US" dirty="0"/>
              <a:t> </a:t>
            </a:r>
            <a:r>
              <a:rPr lang="en-US" dirty="0" smtClean="0"/>
              <a:t>Success depends on the sales-person</a:t>
            </a:r>
          </a:p>
          <a:p>
            <a:pPr marL="0" indent="0">
              <a:buNone/>
            </a:pPr>
            <a:endParaRPr lang="en-US" dirty="0" smtClean="0"/>
          </a:p>
          <a:p>
            <a:pPr>
              <a:buFont typeface="Wingdings" panose="05000000000000000000" pitchFamily="2" charset="2"/>
              <a:buChar char="Ø"/>
            </a:pPr>
            <a:endParaRPr lang="en-US" dirty="0"/>
          </a:p>
          <a:p>
            <a:pPr marL="0" indent="0">
              <a:buNone/>
            </a:pPr>
            <a:endParaRPr lang="en-US" dirty="0"/>
          </a:p>
        </p:txBody>
      </p:sp>
    </p:spTree>
    <p:extLst>
      <p:ext uri="{BB962C8B-B14F-4D97-AF65-F5344CB8AC3E}">
        <p14:creationId xmlns:p14="http://schemas.microsoft.com/office/powerpoint/2010/main" val="34163865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50</a:t>
            </a:fld>
            <a:endParaRPr lang="en-US">
              <a:solidFill>
                <a:prstClr val="white"/>
              </a:solidFill>
            </a:endParaRPr>
          </a:p>
        </p:txBody>
      </p:sp>
      <p:sp>
        <p:nvSpPr>
          <p:cNvPr id="18" name="Title 1"/>
          <p:cNvSpPr>
            <a:spLocks noGrp="1"/>
          </p:cNvSpPr>
          <p:nvPr>
            <p:ph type="title"/>
          </p:nvPr>
        </p:nvSpPr>
        <p:spPr>
          <a:xfrm>
            <a:off x="254000" y="78125"/>
            <a:ext cx="8623782" cy="1325563"/>
          </a:xfrm>
        </p:spPr>
        <p:txBody>
          <a:bodyPr/>
          <a:lstStyle/>
          <a:p>
            <a:r>
              <a:rPr lang="en-US" dirty="0" smtClean="0"/>
              <a:t>Stationary and Non-stationary Time-series</a:t>
            </a:r>
            <a:endParaRPr lang="en-IN" dirty="0"/>
          </a:p>
        </p:txBody>
      </p:sp>
      <p:sp>
        <p:nvSpPr>
          <p:cNvPr id="17" name="Text Placeholder 6"/>
          <p:cNvSpPr txBox="1">
            <a:spLocks/>
          </p:cNvSpPr>
          <p:nvPr/>
        </p:nvSpPr>
        <p:spPr>
          <a:xfrm>
            <a:off x="384960" y="1403688"/>
            <a:ext cx="4054658" cy="485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endParaRPr lang="en-IN" sz="1400" dirty="0" smtClean="0"/>
          </a:p>
        </p:txBody>
      </p:sp>
      <p:pic>
        <p:nvPicPr>
          <p:cNvPr id="2" name="Picture 1"/>
          <p:cNvPicPr>
            <a:picLocks noChangeAspect="1"/>
          </p:cNvPicPr>
          <p:nvPr/>
        </p:nvPicPr>
        <p:blipFill rotWithShape="1">
          <a:blip r:embed="rId3"/>
          <a:srcRect l="10970" t="31832" r="28694" b="18791"/>
          <a:stretch/>
        </p:blipFill>
        <p:spPr>
          <a:xfrm>
            <a:off x="384959" y="1036928"/>
            <a:ext cx="11349871" cy="5222204"/>
          </a:xfrm>
          <a:prstGeom prst="rect">
            <a:avLst/>
          </a:prstGeom>
        </p:spPr>
      </p:pic>
    </p:spTree>
    <p:extLst>
      <p:ext uri="{BB962C8B-B14F-4D97-AF65-F5344CB8AC3E}">
        <p14:creationId xmlns:p14="http://schemas.microsoft.com/office/powerpoint/2010/main" val="20359343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51</a:t>
            </a:fld>
            <a:endParaRPr lang="en-US">
              <a:solidFill>
                <a:prstClr val="white"/>
              </a:solidFill>
            </a:endParaRPr>
          </a:p>
        </p:txBody>
      </p:sp>
      <p:sp>
        <p:nvSpPr>
          <p:cNvPr id="18" name="Title 1"/>
          <p:cNvSpPr>
            <a:spLocks noGrp="1"/>
          </p:cNvSpPr>
          <p:nvPr>
            <p:ph type="title"/>
          </p:nvPr>
        </p:nvSpPr>
        <p:spPr>
          <a:xfrm>
            <a:off x="254000" y="78125"/>
            <a:ext cx="8623782" cy="1325563"/>
          </a:xfrm>
        </p:spPr>
        <p:txBody>
          <a:bodyPr/>
          <a:lstStyle/>
          <a:p>
            <a:r>
              <a:rPr lang="en-US" dirty="0" smtClean="0"/>
              <a:t>Stationary and Non-stationary Time-series</a:t>
            </a:r>
            <a:endParaRPr lang="en-IN" dirty="0"/>
          </a:p>
        </p:txBody>
      </p:sp>
      <p:sp>
        <p:nvSpPr>
          <p:cNvPr id="17" name="Text Placeholder 6"/>
          <p:cNvSpPr txBox="1">
            <a:spLocks/>
          </p:cNvSpPr>
          <p:nvPr/>
        </p:nvSpPr>
        <p:spPr>
          <a:xfrm>
            <a:off x="384960" y="1403688"/>
            <a:ext cx="4054658" cy="485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endParaRPr lang="en-IN" sz="1400" dirty="0" smtClean="0"/>
          </a:p>
        </p:txBody>
      </p:sp>
      <p:pic>
        <p:nvPicPr>
          <p:cNvPr id="3" name="Picture 2"/>
          <p:cNvPicPr>
            <a:picLocks noChangeAspect="1"/>
          </p:cNvPicPr>
          <p:nvPr/>
        </p:nvPicPr>
        <p:blipFill rotWithShape="1">
          <a:blip r:embed="rId3"/>
          <a:srcRect l="10634" t="31832" r="29477" b="23918"/>
          <a:stretch/>
        </p:blipFill>
        <p:spPr>
          <a:xfrm>
            <a:off x="254000" y="1196181"/>
            <a:ext cx="10524558" cy="4372106"/>
          </a:xfrm>
          <a:prstGeom prst="rect">
            <a:avLst/>
          </a:prstGeom>
        </p:spPr>
      </p:pic>
    </p:spTree>
    <p:extLst>
      <p:ext uri="{BB962C8B-B14F-4D97-AF65-F5344CB8AC3E}">
        <p14:creationId xmlns:p14="http://schemas.microsoft.com/office/powerpoint/2010/main" val="42205482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52</a:t>
            </a:fld>
            <a:endParaRPr lang="en-US">
              <a:solidFill>
                <a:prstClr val="white"/>
              </a:solidFill>
            </a:endParaRPr>
          </a:p>
        </p:txBody>
      </p:sp>
      <p:sp>
        <p:nvSpPr>
          <p:cNvPr id="18" name="Title 1"/>
          <p:cNvSpPr>
            <a:spLocks noGrp="1"/>
          </p:cNvSpPr>
          <p:nvPr>
            <p:ph type="title"/>
          </p:nvPr>
        </p:nvSpPr>
        <p:spPr>
          <a:xfrm>
            <a:off x="254000" y="78125"/>
            <a:ext cx="8623782" cy="1325563"/>
          </a:xfrm>
        </p:spPr>
        <p:txBody>
          <a:bodyPr/>
          <a:lstStyle/>
          <a:p>
            <a:r>
              <a:rPr lang="en-US" dirty="0" smtClean="0"/>
              <a:t>Stationary and Non-stationary Time-series</a:t>
            </a:r>
            <a:endParaRPr lang="en-IN" dirty="0"/>
          </a:p>
        </p:txBody>
      </p:sp>
      <p:sp>
        <p:nvSpPr>
          <p:cNvPr id="17" name="Text Placeholder 6"/>
          <p:cNvSpPr txBox="1">
            <a:spLocks/>
          </p:cNvSpPr>
          <p:nvPr/>
        </p:nvSpPr>
        <p:spPr>
          <a:xfrm>
            <a:off x="384960" y="1403688"/>
            <a:ext cx="4054658" cy="485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endParaRPr lang="en-IN" sz="1400" dirty="0" smtClean="0"/>
          </a:p>
        </p:txBody>
      </p:sp>
      <p:pic>
        <p:nvPicPr>
          <p:cNvPr id="2" name="Picture 1"/>
          <p:cNvPicPr>
            <a:picLocks noChangeAspect="1"/>
          </p:cNvPicPr>
          <p:nvPr/>
        </p:nvPicPr>
        <p:blipFill rotWithShape="1">
          <a:blip r:embed="rId3"/>
          <a:srcRect l="10634" t="34619" r="30037" b="18193"/>
          <a:stretch/>
        </p:blipFill>
        <p:spPr>
          <a:xfrm>
            <a:off x="254000" y="1111990"/>
            <a:ext cx="11510484" cy="5147141"/>
          </a:xfrm>
          <a:prstGeom prst="rect">
            <a:avLst/>
          </a:prstGeom>
        </p:spPr>
      </p:pic>
    </p:spTree>
    <p:extLst>
      <p:ext uri="{BB962C8B-B14F-4D97-AF65-F5344CB8AC3E}">
        <p14:creationId xmlns:p14="http://schemas.microsoft.com/office/powerpoint/2010/main" val="9417262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53</a:t>
            </a:fld>
            <a:endParaRPr lang="en-US">
              <a:solidFill>
                <a:prstClr val="white"/>
              </a:solidFill>
            </a:endParaRPr>
          </a:p>
        </p:txBody>
      </p:sp>
      <p:sp>
        <p:nvSpPr>
          <p:cNvPr id="18" name="Title 1"/>
          <p:cNvSpPr>
            <a:spLocks noGrp="1"/>
          </p:cNvSpPr>
          <p:nvPr>
            <p:ph type="title"/>
          </p:nvPr>
        </p:nvSpPr>
        <p:spPr>
          <a:xfrm>
            <a:off x="254000" y="78125"/>
            <a:ext cx="8623782" cy="1325563"/>
          </a:xfrm>
        </p:spPr>
        <p:txBody>
          <a:bodyPr/>
          <a:lstStyle/>
          <a:p>
            <a:r>
              <a:rPr lang="en-US" dirty="0" smtClean="0"/>
              <a:t>Random Walk with and without Drift</a:t>
            </a:r>
            <a:endParaRPr lang="en-IN" dirty="0"/>
          </a:p>
        </p:txBody>
      </p:sp>
      <p:sp>
        <p:nvSpPr>
          <p:cNvPr id="17" name="Text Placeholder 6"/>
          <p:cNvSpPr txBox="1">
            <a:spLocks/>
          </p:cNvSpPr>
          <p:nvPr/>
        </p:nvSpPr>
        <p:spPr>
          <a:xfrm>
            <a:off x="384960" y="1403688"/>
            <a:ext cx="4054658" cy="485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endParaRPr lang="en-IN" sz="1400" dirty="0" smtClean="0"/>
          </a:p>
        </p:txBody>
      </p:sp>
      <p:pic>
        <p:nvPicPr>
          <p:cNvPr id="3" name="Picture 2"/>
          <p:cNvPicPr>
            <a:picLocks noChangeAspect="1"/>
          </p:cNvPicPr>
          <p:nvPr/>
        </p:nvPicPr>
        <p:blipFill rotWithShape="1">
          <a:blip r:embed="rId3"/>
          <a:srcRect l="13992" t="36013" r="35747" b="17198"/>
          <a:stretch/>
        </p:blipFill>
        <p:spPr>
          <a:xfrm>
            <a:off x="723331" y="1293770"/>
            <a:ext cx="9758150" cy="5107272"/>
          </a:xfrm>
          <a:prstGeom prst="rect">
            <a:avLst/>
          </a:prstGeom>
        </p:spPr>
      </p:pic>
    </p:spTree>
    <p:extLst>
      <p:ext uri="{BB962C8B-B14F-4D97-AF65-F5344CB8AC3E}">
        <p14:creationId xmlns:p14="http://schemas.microsoft.com/office/powerpoint/2010/main" val="21979739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54</a:t>
            </a:fld>
            <a:endParaRPr lang="en-US" dirty="0">
              <a:solidFill>
                <a:prstClr val="white"/>
              </a:solidFill>
            </a:endParaRPr>
          </a:p>
        </p:txBody>
      </p:sp>
      <p:sp>
        <p:nvSpPr>
          <p:cNvPr id="27" name="Text Placeholder 6"/>
          <p:cNvSpPr txBox="1">
            <a:spLocks/>
          </p:cNvSpPr>
          <p:nvPr/>
        </p:nvSpPr>
        <p:spPr>
          <a:xfrm>
            <a:off x="254000" y="2319342"/>
            <a:ext cx="4658431" cy="23943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A time series where the mean and variance are constant overtime. </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ARIMA models make adjustments to its calculations to make the series stationary.</a:t>
            </a:r>
          </a:p>
        </p:txBody>
      </p:sp>
      <p:sp>
        <p:nvSpPr>
          <p:cNvPr id="2" name="Title 1"/>
          <p:cNvSpPr>
            <a:spLocks noGrp="1"/>
          </p:cNvSpPr>
          <p:nvPr>
            <p:ph type="title"/>
          </p:nvPr>
        </p:nvSpPr>
        <p:spPr/>
        <p:txBody>
          <a:bodyPr/>
          <a:lstStyle/>
          <a:p>
            <a:r>
              <a:rPr lang="en-IN" dirty="0" smtClean="0"/>
              <a:t>Stationary Series</a:t>
            </a:r>
            <a:endParaRPr lang="en-IN" dirty="0"/>
          </a:p>
        </p:txBody>
      </p:sp>
      <p:cxnSp>
        <p:nvCxnSpPr>
          <p:cNvPr id="7" name="Straight Connector 6"/>
          <p:cNvCxnSpPr/>
          <p:nvPr/>
        </p:nvCxnSpPr>
        <p:spPr>
          <a:xfrm>
            <a:off x="5273492" y="171403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5415565" y="1563688"/>
            <a:ext cx="6426915" cy="4309078"/>
          </a:xfrm>
          <a:prstGeom prst="rect">
            <a:avLst/>
          </a:prstGeom>
        </p:spPr>
      </p:pic>
    </p:spTree>
    <p:extLst>
      <p:ext uri="{BB962C8B-B14F-4D97-AF65-F5344CB8AC3E}">
        <p14:creationId xmlns:p14="http://schemas.microsoft.com/office/powerpoint/2010/main" val="1154258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55</a:t>
            </a:fld>
            <a:endParaRPr lang="en-US" dirty="0">
              <a:solidFill>
                <a:prstClr val="white"/>
              </a:solidFill>
            </a:endParaRPr>
          </a:p>
        </p:txBody>
      </p:sp>
      <p:sp>
        <p:nvSpPr>
          <p:cNvPr id="27" name="Text Placeholder 6"/>
          <p:cNvSpPr txBox="1">
            <a:spLocks/>
          </p:cNvSpPr>
          <p:nvPr/>
        </p:nvSpPr>
        <p:spPr>
          <a:xfrm>
            <a:off x="254000" y="2641314"/>
            <a:ext cx="4658431" cy="16859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A stationary series is relatively easy to predict as its mean and variance will be the same in the future as they have been in the past.</a:t>
            </a: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p:txBody>
      </p:sp>
      <p:sp>
        <p:nvSpPr>
          <p:cNvPr id="2" name="Title 1"/>
          <p:cNvSpPr>
            <a:spLocks noGrp="1"/>
          </p:cNvSpPr>
          <p:nvPr>
            <p:ph type="title"/>
          </p:nvPr>
        </p:nvSpPr>
        <p:spPr/>
        <p:txBody>
          <a:bodyPr/>
          <a:lstStyle/>
          <a:p>
            <a:r>
              <a:rPr lang="en-IN" dirty="0" smtClean="0"/>
              <a:t>Stationary Series</a:t>
            </a:r>
            <a:endParaRPr lang="en-IN" dirty="0"/>
          </a:p>
        </p:txBody>
      </p:sp>
      <p:cxnSp>
        <p:nvCxnSpPr>
          <p:cNvPr id="7" name="Straight Connector 6"/>
          <p:cNvCxnSpPr/>
          <p:nvPr/>
        </p:nvCxnSpPr>
        <p:spPr>
          <a:xfrm>
            <a:off x="5273492" y="171403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5"/>
          <p:cNvPicPr>
            <a:picLocks noChangeAspect="1"/>
          </p:cNvPicPr>
          <p:nvPr/>
        </p:nvPicPr>
        <p:blipFill>
          <a:blip r:embed="rId3"/>
          <a:stretch>
            <a:fillRect/>
          </a:stretch>
        </p:blipFill>
        <p:spPr>
          <a:xfrm>
            <a:off x="5511801" y="1563689"/>
            <a:ext cx="6259490" cy="4372548"/>
          </a:xfrm>
          <a:prstGeom prst="rect">
            <a:avLst/>
          </a:prstGeom>
        </p:spPr>
      </p:pic>
    </p:spTree>
    <p:extLst>
      <p:ext uri="{BB962C8B-B14F-4D97-AF65-F5344CB8AC3E}">
        <p14:creationId xmlns:p14="http://schemas.microsoft.com/office/powerpoint/2010/main" val="9093271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56</a:t>
            </a:fld>
            <a:endParaRPr lang="en-US" dirty="0">
              <a:solidFill>
                <a:prstClr val="white"/>
              </a:solidFill>
            </a:endParaRPr>
          </a:p>
        </p:txBody>
      </p:sp>
      <p:sp>
        <p:nvSpPr>
          <p:cNvPr id="27" name="Text Placeholder 6"/>
          <p:cNvSpPr txBox="1">
            <a:spLocks/>
          </p:cNvSpPr>
          <p:nvPr/>
        </p:nvSpPr>
        <p:spPr>
          <a:xfrm>
            <a:off x="254000" y="1714035"/>
            <a:ext cx="4658431" cy="23428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We obtain meaningful statistics such as mean, variances and correlation with other variables.</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 Only useful if series is stationary.</a:t>
            </a:r>
          </a:p>
        </p:txBody>
      </p:sp>
      <p:sp>
        <p:nvSpPr>
          <p:cNvPr id="2" name="Title 1"/>
          <p:cNvSpPr>
            <a:spLocks noGrp="1"/>
          </p:cNvSpPr>
          <p:nvPr>
            <p:ph type="title"/>
          </p:nvPr>
        </p:nvSpPr>
        <p:spPr/>
        <p:txBody>
          <a:bodyPr/>
          <a:lstStyle/>
          <a:p>
            <a:r>
              <a:rPr lang="en-IN" dirty="0" smtClean="0"/>
              <a:t>Stationary Series</a:t>
            </a:r>
            <a:endParaRPr lang="en-IN" dirty="0"/>
          </a:p>
        </p:txBody>
      </p:sp>
      <p:cxnSp>
        <p:nvCxnSpPr>
          <p:cNvPr id="7" name="Straight Connector 6"/>
          <p:cNvCxnSpPr/>
          <p:nvPr/>
        </p:nvCxnSpPr>
        <p:spPr>
          <a:xfrm>
            <a:off x="5273492" y="171403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stretch>
            <a:fillRect/>
          </a:stretch>
        </p:blipFill>
        <p:spPr>
          <a:xfrm>
            <a:off x="5634554" y="1566393"/>
            <a:ext cx="6368556" cy="4229100"/>
          </a:xfrm>
          <a:prstGeom prst="rect">
            <a:avLst/>
          </a:prstGeom>
        </p:spPr>
      </p:pic>
    </p:spTree>
    <p:extLst>
      <p:ext uri="{BB962C8B-B14F-4D97-AF65-F5344CB8AC3E}">
        <p14:creationId xmlns:p14="http://schemas.microsoft.com/office/powerpoint/2010/main" val="4557446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57</a:t>
            </a:fld>
            <a:endParaRPr lang="en-US" dirty="0">
              <a:solidFill>
                <a:prstClr val="white"/>
              </a:solidFill>
            </a:endParaRPr>
          </a:p>
        </p:txBody>
      </p:sp>
      <p:sp>
        <p:nvSpPr>
          <p:cNvPr id="27" name="Text Placeholder 6"/>
          <p:cNvSpPr txBox="1">
            <a:spLocks/>
          </p:cNvSpPr>
          <p:nvPr/>
        </p:nvSpPr>
        <p:spPr>
          <a:xfrm>
            <a:off x="254000" y="1714035"/>
            <a:ext cx="4658431" cy="34375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Example if a series is consistently increasing over time, then sample mean and variance will also grow to the size of the sample.</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Hence forecasting models will always end up under estimating the future values.</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This is the reason we need a stationary data set. </a:t>
            </a:r>
          </a:p>
        </p:txBody>
      </p:sp>
      <p:sp>
        <p:nvSpPr>
          <p:cNvPr id="2" name="Title 1"/>
          <p:cNvSpPr>
            <a:spLocks noGrp="1"/>
          </p:cNvSpPr>
          <p:nvPr>
            <p:ph type="title"/>
          </p:nvPr>
        </p:nvSpPr>
        <p:spPr/>
        <p:txBody>
          <a:bodyPr/>
          <a:lstStyle/>
          <a:p>
            <a:r>
              <a:rPr lang="en-IN" dirty="0" smtClean="0"/>
              <a:t>Stationary Series</a:t>
            </a:r>
            <a:endParaRPr lang="en-IN" dirty="0"/>
          </a:p>
        </p:txBody>
      </p:sp>
      <p:cxnSp>
        <p:nvCxnSpPr>
          <p:cNvPr id="7" name="Straight Connector 6"/>
          <p:cNvCxnSpPr/>
          <p:nvPr/>
        </p:nvCxnSpPr>
        <p:spPr>
          <a:xfrm>
            <a:off x="5273492" y="171403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5766514" y="1563688"/>
            <a:ext cx="5708561" cy="4463625"/>
          </a:xfrm>
          <a:prstGeom prst="rect">
            <a:avLst/>
          </a:prstGeom>
        </p:spPr>
      </p:pic>
    </p:spTree>
    <p:extLst>
      <p:ext uri="{BB962C8B-B14F-4D97-AF65-F5344CB8AC3E}">
        <p14:creationId xmlns:p14="http://schemas.microsoft.com/office/powerpoint/2010/main" val="38354806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58</a:t>
            </a:fld>
            <a:endParaRPr lang="en-US" dirty="0">
              <a:solidFill>
                <a:prstClr val="white"/>
              </a:solidFill>
            </a:endParaRPr>
          </a:p>
        </p:txBody>
      </p:sp>
      <p:sp>
        <p:nvSpPr>
          <p:cNvPr id="27" name="Text Placeholder 6"/>
          <p:cNvSpPr txBox="1">
            <a:spLocks/>
          </p:cNvSpPr>
          <p:nvPr/>
        </p:nvSpPr>
        <p:spPr>
          <a:xfrm>
            <a:off x="254000" y="1714035"/>
            <a:ext cx="4658431" cy="34375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WN model is the simplest example of a stationary process.</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It has a fixed constant mean.</a:t>
            </a:r>
          </a:p>
          <a:p>
            <a:pPr>
              <a:lnSpc>
                <a:spcPct val="150000"/>
              </a:lnSpc>
              <a:buClr>
                <a:srgbClr val="E57725"/>
              </a:buClr>
              <a:buSzPct val="80000"/>
              <a:buFont typeface="Arial" panose="020B0604020202020204" pitchFamily="34" charset="0"/>
              <a:buChar char="►"/>
            </a:pPr>
            <a:r>
              <a:rPr lang="en-IN" dirty="0">
                <a:solidFill>
                  <a:prstClr val="black"/>
                </a:solidFill>
                <a:cs typeface="Arial" panose="020B0604020202020204" pitchFamily="34" charset="0"/>
              </a:rPr>
              <a:t>It has a fixed </a:t>
            </a:r>
            <a:r>
              <a:rPr lang="en-IN" dirty="0" smtClean="0">
                <a:solidFill>
                  <a:prstClr val="black"/>
                </a:solidFill>
                <a:cs typeface="Arial" panose="020B0604020202020204" pitchFamily="34" charset="0"/>
              </a:rPr>
              <a:t>constant variance.</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No correlation over time.</a:t>
            </a:r>
          </a:p>
        </p:txBody>
      </p:sp>
      <p:sp>
        <p:nvSpPr>
          <p:cNvPr id="2" name="Title 1"/>
          <p:cNvSpPr>
            <a:spLocks noGrp="1"/>
          </p:cNvSpPr>
          <p:nvPr>
            <p:ph type="title"/>
          </p:nvPr>
        </p:nvSpPr>
        <p:spPr/>
        <p:txBody>
          <a:bodyPr/>
          <a:lstStyle/>
          <a:p>
            <a:r>
              <a:rPr lang="en-IN" dirty="0" smtClean="0"/>
              <a:t>White Noise(WN) Model</a:t>
            </a:r>
            <a:endParaRPr lang="en-IN" dirty="0"/>
          </a:p>
        </p:txBody>
      </p:sp>
      <p:cxnSp>
        <p:nvCxnSpPr>
          <p:cNvPr id="7" name="Straight Connector 6"/>
          <p:cNvCxnSpPr/>
          <p:nvPr/>
        </p:nvCxnSpPr>
        <p:spPr>
          <a:xfrm>
            <a:off x="5273492" y="171403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stretch>
            <a:fillRect/>
          </a:stretch>
        </p:blipFill>
        <p:spPr>
          <a:xfrm>
            <a:off x="5634554" y="1563687"/>
            <a:ext cx="6059463" cy="4553777"/>
          </a:xfrm>
          <a:prstGeom prst="rect">
            <a:avLst/>
          </a:prstGeom>
        </p:spPr>
      </p:pic>
    </p:spTree>
    <p:extLst>
      <p:ext uri="{BB962C8B-B14F-4D97-AF65-F5344CB8AC3E}">
        <p14:creationId xmlns:p14="http://schemas.microsoft.com/office/powerpoint/2010/main" val="25588238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59</a:t>
            </a:fld>
            <a:endParaRPr lang="en-US" dirty="0">
              <a:solidFill>
                <a:prstClr val="white"/>
              </a:solidFill>
            </a:endParaRPr>
          </a:p>
        </p:txBody>
      </p:sp>
      <p:sp>
        <p:nvSpPr>
          <p:cNvPr id="2" name="Title 1"/>
          <p:cNvSpPr>
            <a:spLocks noGrp="1"/>
          </p:cNvSpPr>
          <p:nvPr>
            <p:ph type="title"/>
          </p:nvPr>
        </p:nvSpPr>
        <p:spPr/>
        <p:txBody>
          <a:bodyPr/>
          <a:lstStyle/>
          <a:p>
            <a:r>
              <a:rPr lang="en-IN" dirty="0" smtClean="0"/>
              <a:t>White Noise(WN) Model</a:t>
            </a:r>
            <a:endParaRPr lang="en-IN" dirty="0"/>
          </a:p>
        </p:txBody>
      </p:sp>
      <p:pic>
        <p:nvPicPr>
          <p:cNvPr id="3" name="Picture 2"/>
          <p:cNvPicPr>
            <a:picLocks noChangeAspect="1"/>
          </p:cNvPicPr>
          <p:nvPr/>
        </p:nvPicPr>
        <p:blipFill>
          <a:blip r:embed="rId3"/>
          <a:stretch>
            <a:fillRect/>
          </a:stretch>
        </p:blipFill>
        <p:spPr>
          <a:xfrm>
            <a:off x="1617014" y="1447778"/>
            <a:ext cx="7789572" cy="4805362"/>
          </a:xfrm>
          <a:prstGeom prst="rect">
            <a:avLst/>
          </a:prstGeom>
        </p:spPr>
      </p:pic>
    </p:spTree>
    <p:extLst>
      <p:ext uri="{BB962C8B-B14F-4D97-AF65-F5344CB8AC3E}">
        <p14:creationId xmlns:p14="http://schemas.microsoft.com/office/powerpoint/2010/main" val="18239395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999" y="-114221"/>
            <a:ext cx="9450439" cy="1325563"/>
          </a:xfrm>
        </p:spPr>
        <p:txBody>
          <a:bodyPr/>
          <a:lstStyle/>
          <a:p>
            <a:r>
              <a:rPr lang="en-US" dirty="0" smtClean="0"/>
              <a:t>Test Marketing Results</a:t>
            </a:r>
            <a:endParaRPr lang="en-IN" dirty="0"/>
          </a:p>
        </p:txBody>
      </p:sp>
      <p:sp>
        <p:nvSpPr>
          <p:cNvPr id="4" name="Slide Number Placeholder 3"/>
          <p:cNvSpPr>
            <a:spLocks noGrp="1"/>
          </p:cNvSpPr>
          <p:nvPr>
            <p:ph type="sldNum" sz="quarter" idx="12"/>
          </p:nvPr>
        </p:nvSpPr>
        <p:spPr/>
        <p:txBody>
          <a:bodyPr/>
          <a:lstStyle/>
          <a:p>
            <a:fld id="{362E0BA0-CB3A-7549-A0BA-9675C268EFD9}" type="slidenum">
              <a:rPr lang="en-US" smtClean="0"/>
              <a:pPr/>
              <a:t>6</a:t>
            </a:fld>
            <a:endParaRPr lang="en-US" dirty="0"/>
          </a:p>
        </p:txBody>
      </p:sp>
      <p:sp>
        <p:nvSpPr>
          <p:cNvPr id="6" name="Content Placeholder 2"/>
          <p:cNvSpPr>
            <a:spLocks noGrp="1"/>
          </p:cNvSpPr>
          <p:nvPr>
            <p:ph idx="1" hasCustomPrompt="1"/>
          </p:nvPr>
        </p:nvSpPr>
        <p:spPr>
          <a:xfrm>
            <a:off x="253999" y="900906"/>
            <a:ext cx="11214100" cy="467836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
                <a:srgbClr val="E57725"/>
              </a:buClr>
              <a:buSzPct val="100000"/>
              <a:buFont typeface="Webdings" panose="05030102010509060703" pitchFamily="18" charset="2"/>
              <a:buChar char=""/>
              <a:tabLst/>
              <a:defRPr baseline="0">
                <a:latin typeface="Arial" panose="020B0604020202020204" pitchFamily="34" charset="0"/>
                <a:cs typeface="Arial" panose="020B0604020202020204" pitchFamily="34" charset="0"/>
              </a:defRPr>
            </a:lvl1pPr>
            <a:lvl2pPr marL="6858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2pPr>
            <a:lvl3pPr marL="11430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3pPr>
            <a:lvl4pPr marL="16002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4pPr>
            <a:lvl5pPr marL="20574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5pPr>
          </a:lstStyle>
          <a:p>
            <a:pPr>
              <a:buFont typeface="Wingdings" panose="05000000000000000000" pitchFamily="2" charset="2"/>
              <a:buChar char="Ø"/>
            </a:pPr>
            <a:r>
              <a:rPr lang="en-US" dirty="0" smtClean="0"/>
              <a:t> Products are introduced in a limited geographical area and results are studied</a:t>
            </a:r>
          </a:p>
          <a:p>
            <a:pPr>
              <a:buFont typeface="Wingdings" panose="05000000000000000000" pitchFamily="2" charset="2"/>
              <a:buChar char="Ø"/>
            </a:pPr>
            <a:r>
              <a:rPr lang="en-US" dirty="0"/>
              <a:t> </a:t>
            </a:r>
            <a:r>
              <a:rPr lang="en-US" dirty="0" smtClean="0"/>
              <a:t>Taking results as base, sales forecast is made</a:t>
            </a:r>
          </a:p>
          <a:p>
            <a:pPr>
              <a:buFont typeface="Wingdings" panose="05000000000000000000" pitchFamily="2" charset="2"/>
              <a:buChar char="Ø"/>
            </a:pPr>
            <a:r>
              <a:rPr lang="en-US" dirty="0"/>
              <a:t> </a:t>
            </a:r>
            <a:r>
              <a:rPr lang="en-US" dirty="0" smtClean="0"/>
              <a:t>This test is conducted as a sample on pre-test basis in order to understand the market response</a:t>
            </a:r>
          </a:p>
          <a:p>
            <a:pPr>
              <a:buFont typeface="Wingdings" panose="05000000000000000000" pitchFamily="2" charset="2"/>
              <a:buChar char="Ø"/>
            </a:pPr>
            <a:r>
              <a:rPr lang="en-US" dirty="0"/>
              <a:t> </a:t>
            </a:r>
            <a:r>
              <a:rPr lang="en-US" dirty="0" smtClean="0"/>
              <a:t>System is reliable as forecast is based on actual result</a:t>
            </a:r>
          </a:p>
          <a:p>
            <a:pPr>
              <a:buFont typeface="Wingdings" panose="05000000000000000000" pitchFamily="2" charset="2"/>
              <a:buChar char="Ø"/>
            </a:pPr>
            <a:r>
              <a:rPr lang="en-US" dirty="0"/>
              <a:t> </a:t>
            </a:r>
            <a:r>
              <a:rPr lang="en-US" dirty="0" smtClean="0"/>
              <a:t>Management can understand the defects and take steps to rectify</a:t>
            </a:r>
          </a:p>
          <a:p>
            <a:pPr>
              <a:buFont typeface="Wingdings" panose="05000000000000000000" pitchFamily="2" charset="2"/>
              <a:buChar char="Ø"/>
            </a:pPr>
            <a:r>
              <a:rPr lang="en-US" dirty="0"/>
              <a:t> </a:t>
            </a:r>
            <a:r>
              <a:rPr lang="en-US" dirty="0" smtClean="0"/>
              <a:t>It is good for introducing new products in new territory</a:t>
            </a:r>
          </a:p>
          <a:p>
            <a:pPr>
              <a:buFont typeface="Wingdings" panose="05000000000000000000" pitchFamily="2" charset="2"/>
              <a:buChar char="Ø"/>
            </a:pPr>
            <a:r>
              <a:rPr lang="en-US" dirty="0"/>
              <a:t> </a:t>
            </a:r>
            <a:r>
              <a:rPr lang="en-US" dirty="0" smtClean="0"/>
              <a:t>All markets are not homogeneous so result may not be repeated everywhere</a:t>
            </a:r>
          </a:p>
          <a:p>
            <a:pPr>
              <a:buFont typeface="Wingdings" panose="05000000000000000000" pitchFamily="2" charset="2"/>
              <a:buChar char="Ø"/>
            </a:pPr>
            <a:r>
              <a:rPr lang="en-US" dirty="0"/>
              <a:t> </a:t>
            </a:r>
            <a:r>
              <a:rPr lang="en-US" dirty="0" smtClean="0"/>
              <a:t>Time-consuming and costly process</a:t>
            </a:r>
          </a:p>
          <a:p>
            <a:pPr>
              <a:buFont typeface="Wingdings" panose="05000000000000000000" pitchFamily="2" charset="2"/>
              <a:buChar char="Ø"/>
            </a:pPr>
            <a:endParaRPr lang="en-US" dirty="0"/>
          </a:p>
          <a:p>
            <a:pPr marL="0" indent="0">
              <a:buNone/>
            </a:pPr>
            <a:endParaRPr lang="en-US" dirty="0"/>
          </a:p>
        </p:txBody>
      </p:sp>
    </p:spTree>
    <p:extLst>
      <p:ext uri="{BB962C8B-B14F-4D97-AF65-F5344CB8AC3E}">
        <p14:creationId xmlns:p14="http://schemas.microsoft.com/office/powerpoint/2010/main" val="24218582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60</a:t>
            </a:fld>
            <a:endParaRPr lang="en-US" dirty="0">
              <a:solidFill>
                <a:prstClr val="white"/>
              </a:solidFill>
            </a:endParaRPr>
          </a:p>
        </p:txBody>
      </p:sp>
      <p:sp>
        <p:nvSpPr>
          <p:cNvPr id="27" name="Text Placeholder 6"/>
          <p:cNvSpPr txBox="1">
            <a:spLocks/>
          </p:cNvSpPr>
          <p:nvPr/>
        </p:nvSpPr>
        <p:spPr>
          <a:xfrm>
            <a:off x="146495" y="1448074"/>
            <a:ext cx="4658431" cy="44549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RW model is the simplest example of a non stationary process.</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No specified mean.</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No specified variance.</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Strong dependence over time.</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Changes or increments are white noise, with high persistence.</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Each observation is closely related or similar  to it’s immediate neighbour.</a:t>
            </a:r>
          </a:p>
        </p:txBody>
      </p:sp>
      <p:sp>
        <p:nvSpPr>
          <p:cNvPr id="2" name="Title 1"/>
          <p:cNvSpPr>
            <a:spLocks noGrp="1"/>
          </p:cNvSpPr>
          <p:nvPr>
            <p:ph type="title"/>
          </p:nvPr>
        </p:nvSpPr>
        <p:spPr/>
        <p:txBody>
          <a:bodyPr/>
          <a:lstStyle/>
          <a:p>
            <a:r>
              <a:rPr lang="en-IN" dirty="0" smtClean="0"/>
              <a:t>Random Walk (RW) Model</a:t>
            </a:r>
            <a:endParaRPr lang="en-IN" dirty="0"/>
          </a:p>
        </p:txBody>
      </p:sp>
      <p:cxnSp>
        <p:nvCxnSpPr>
          <p:cNvPr id="7" name="Straight Connector 6"/>
          <p:cNvCxnSpPr/>
          <p:nvPr/>
        </p:nvCxnSpPr>
        <p:spPr>
          <a:xfrm>
            <a:off x="5273492" y="171403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5380998" y="1563688"/>
            <a:ext cx="6377413" cy="4339331"/>
          </a:xfrm>
          <a:prstGeom prst="rect">
            <a:avLst/>
          </a:prstGeom>
        </p:spPr>
      </p:pic>
    </p:spTree>
    <p:extLst>
      <p:ext uri="{BB962C8B-B14F-4D97-AF65-F5344CB8AC3E}">
        <p14:creationId xmlns:p14="http://schemas.microsoft.com/office/powerpoint/2010/main" val="12776733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61</a:t>
            </a:fld>
            <a:endParaRPr lang="en-US" dirty="0">
              <a:solidFill>
                <a:prstClr val="white"/>
              </a:solidFill>
            </a:endParaRPr>
          </a:p>
        </p:txBody>
      </p:sp>
      <p:sp>
        <p:nvSpPr>
          <p:cNvPr id="2" name="Title 1"/>
          <p:cNvSpPr>
            <a:spLocks noGrp="1"/>
          </p:cNvSpPr>
          <p:nvPr>
            <p:ph type="title"/>
          </p:nvPr>
        </p:nvSpPr>
        <p:spPr/>
        <p:txBody>
          <a:bodyPr/>
          <a:lstStyle/>
          <a:p>
            <a:r>
              <a:rPr lang="en-IN" dirty="0" smtClean="0"/>
              <a:t>Random Walk (RW) Model</a:t>
            </a:r>
            <a:endParaRPr lang="en-IN" dirty="0"/>
          </a:p>
        </p:txBody>
      </p:sp>
      <p:cxnSp>
        <p:nvCxnSpPr>
          <p:cNvPr id="7" name="Straight Connector 6"/>
          <p:cNvCxnSpPr/>
          <p:nvPr/>
        </p:nvCxnSpPr>
        <p:spPr>
          <a:xfrm>
            <a:off x="5273492" y="171403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5380998" y="1563688"/>
            <a:ext cx="6377413" cy="4339331"/>
          </a:xfrm>
          <a:prstGeom prst="rect">
            <a:avLst/>
          </a:prstGeom>
        </p:spPr>
      </p:pic>
      <p:pic>
        <p:nvPicPr>
          <p:cNvPr id="5" name="Picture 4"/>
          <p:cNvPicPr>
            <a:picLocks noChangeAspect="1"/>
          </p:cNvPicPr>
          <p:nvPr/>
        </p:nvPicPr>
        <p:blipFill>
          <a:blip r:embed="rId4"/>
          <a:stretch>
            <a:fillRect/>
          </a:stretch>
        </p:blipFill>
        <p:spPr>
          <a:xfrm>
            <a:off x="531875" y="1563688"/>
            <a:ext cx="4014654" cy="3485502"/>
          </a:xfrm>
          <a:prstGeom prst="rect">
            <a:avLst/>
          </a:prstGeom>
        </p:spPr>
      </p:pic>
      <p:pic>
        <p:nvPicPr>
          <p:cNvPr id="6" name="Picture 5"/>
          <p:cNvPicPr>
            <a:picLocks noChangeAspect="1"/>
          </p:cNvPicPr>
          <p:nvPr/>
        </p:nvPicPr>
        <p:blipFill>
          <a:blip r:embed="rId5"/>
          <a:stretch>
            <a:fillRect/>
          </a:stretch>
        </p:blipFill>
        <p:spPr>
          <a:xfrm>
            <a:off x="689992" y="4995504"/>
            <a:ext cx="3571438" cy="713615"/>
          </a:xfrm>
          <a:prstGeom prst="rect">
            <a:avLst/>
          </a:prstGeom>
        </p:spPr>
      </p:pic>
    </p:spTree>
    <p:extLst>
      <p:ext uri="{BB962C8B-B14F-4D97-AF65-F5344CB8AC3E}">
        <p14:creationId xmlns:p14="http://schemas.microsoft.com/office/powerpoint/2010/main" val="7053607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62</a:t>
            </a:fld>
            <a:endParaRPr lang="en-US" dirty="0">
              <a:solidFill>
                <a:prstClr val="white"/>
              </a:solidFill>
            </a:endParaRPr>
          </a:p>
        </p:txBody>
      </p:sp>
      <p:sp>
        <p:nvSpPr>
          <p:cNvPr id="2" name="Title 1"/>
          <p:cNvSpPr>
            <a:spLocks noGrp="1"/>
          </p:cNvSpPr>
          <p:nvPr>
            <p:ph type="title"/>
          </p:nvPr>
        </p:nvSpPr>
        <p:spPr/>
        <p:txBody>
          <a:bodyPr/>
          <a:lstStyle/>
          <a:p>
            <a:r>
              <a:rPr lang="en-IN" dirty="0" smtClean="0"/>
              <a:t>Random Walk (RW) Model</a:t>
            </a:r>
            <a:endParaRPr lang="en-IN" dirty="0"/>
          </a:p>
        </p:txBody>
      </p:sp>
      <p:cxnSp>
        <p:nvCxnSpPr>
          <p:cNvPr id="7" name="Straight Connector 6"/>
          <p:cNvCxnSpPr/>
          <p:nvPr/>
        </p:nvCxnSpPr>
        <p:spPr>
          <a:xfrm>
            <a:off x="5273492" y="171403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3"/>
          <a:stretch>
            <a:fillRect/>
          </a:stretch>
        </p:blipFill>
        <p:spPr>
          <a:xfrm>
            <a:off x="405013" y="1563688"/>
            <a:ext cx="4656383" cy="3896954"/>
          </a:xfrm>
          <a:prstGeom prst="rect">
            <a:avLst/>
          </a:prstGeom>
        </p:spPr>
      </p:pic>
      <p:pic>
        <p:nvPicPr>
          <p:cNvPr id="9" name="Picture 8"/>
          <p:cNvPicPr>
            <a:picLocks noChangeAspect="1"/>
          </p:cNvPicPr>
          <p:nvPr/>
        </p:nvPicPr>
        <p:blipFill>
          <a:blip r:embed="rId4"/>
          <a:stretch>
            <a:fillRect/>
          </a:stretch>
        </p:blipFill>
        <p:spPr>
          <a:xfrm>
            <a:off x="5511800" y="1714035"/>
            <a:ext cx="6452673" cy="4442066"/>
          </a:xfrm>
          <a:prstGeom prst="rect">
            <a:avLst/>
          </a:prstGeom>
        </p:spPr>
      </p:pic>
    </p:spTree>
    <p:extLst>
      <p:ext uri="{BB962C8B-B14F-4D97-AF65-F5344CB8AC3E}">
        <p14:creationId xmlns:p14="http://schemas.microsoft.com/office/powerpoint/2010/main" val="6061778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63</a:t>
            </a:fld>
            <a:endParaRPr lang="en-US" dirty="0">
              <a:solidFill>
                <a:prstClr val="white"/>
              </a:solidFill>
            </a:endParaRPr>
          </a:p>
        </p:txBody>
      </p:sp>
      <p:sp>
        <p:nvSpPr>
          <p:cNvPr id="27" name="Text Placeholder 6"/>
          <p:cNvSpPr txBox="1">
            <a:spLocks/>
          </p:cNvSpPr>
          <p:nvPr/>
        </p:nvSpPr>
        <p:spPr>
          <a:xfrm>
            <a:off x="254000" y="1404941"/>
            <a:ext cx="11375623" cy="4094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a:t>Differencing is a method of transforming a non-stationary time series to a stationary one. This is an important step in preparing data to be used in an </a:t>
            </a:r>
            <a:r>
              <a:rPr lang="en-IN" dirty="0" smtClean="0"/>
              <a:t>ARIMA.</a:t>
            </a:r>
          </a:p>
          <a:p>
            <a:pPr marL="0" indent="0">
              <a:lnSpc>
                <a:spcPct val="150000"/>
              </a:lnSpc>
              <a:buClr>
                <a:srgbClr val="E57725"/>
              </a:buClr>
              <a:buSzPct val="80000"/>
              <a:buNone/>
            </a:pPr>
            <a:endParaRPr lang="en-IN" dirty="0" smtClean="0"/>
          </a:p>
          <a:p>
            <a:pPr>
              <a:lnSpc>
                <a:spcPct val="150000"/>
              </a:lnSpc>
              <a:buClr>
                <a:srgbClr val="E57725"/>
              </a:buClr>
              <a:buSzPct val="80000"/>
              <a:buFont typeface="Arial" panose="020B0604020202020204" pitchFamily="34" charset="0"/>
              <a:buChar char="►"/>
            </a:pPr>
            <a:r>
              <a:rPr lang="en-IN" b="1" dirty="0"/>
              <a:t>Differencing and the </a:t>
            </a:r>
            <a:r>
              <a:rPr lang="en-IN" b="1" dirty="0" smtClean="0"/>
              <a:t>II</a:t>
            </a:r>
            <a:r>
              <a:rPr lang="en-IN" b="1" dirty="0"/>
              <a:t> Term of ARIMA: </a:t>
            </a:r>
            <a:r>
              <a:rPr lang="en-IN" dirty="0"/>
              <a:t>The number of times of differencing needed to render the series stationary will be the differenced I(d) term in our ARIMA model.</a:t>
            </a:r>
          </a:p>
          <a:p>
            <a:pPr>
              <a:lnSpc>
                <a:spcPct val="150000"/>
              </a:lnSpc>
              <a:buClr>
                <a:srgbClr val="E57725"/>
              </a:buClr>
              <a:buSzPct val="80000"/>
              <a:buFont typeface="Arial" panose="020B0604020202020204" pitchFamily="34" charset="0"/>
              <a:buChar char="►"/>
            </a:pPr>
            <a:endParaRPr lang="en-IN" dirty="0" smtClean="0"/>
          </a:p>
          <a:p>
            <a:pPr>
              <a:lnSpc>
                <a:spcPct val="150000"/>
              </a:lnSpc>
              <a:buClr>
                <a:srgbClr val="E57725"/>
              </a:buClr>
              <a:buSzPct val="80000"/>
              <a:buFont typeface="Arial" panose="020B0604020202020204" pitchFamily="34" charset="0"/>
              <a:buChar char="►"/>
            </a:pPr>
            <a:r>
              <a:rPr lang="en-IN" dirty="0"/>
              <a:t>The best way to determine whether or not the series is sufficiently differenced is to plot the differenced series and check to see if there is a constant mean and variance.</a:t>
            </a:r>
          </a:p>
          <a:p>
            <a:pPr>
              <a:lnSpc>
                <a:spcPct val="150000"/>
              </a:lnSpc>
              <a:buClr>
                <a:srgbClr val="E57725"/>
              </a:buClr>
              <a:buSzPct val="80000"/>
              <a:buFont typeface="Arial" panose="020B0604020202020204" pitchFamily="34" charset="0"/>
              <a:buChar char="►"/>
            </a:pPr>
            <a:endParaRPr lang="en-IN" dirty="0" smtClean="0"/>
          </a:p>
          <a:p>
            <a:pPr marL="0" indent="0">
              <a:lnSpc>
                <a:spcPct val="150000"/>
              </a:lnSpc>
              <a:buClr>
                <a:srgbClr val="E57725"/>
              </a:buClr>
              <a:buSzPct val="80000"/>
              <a:buNone/>
            </a:pPr>
            <a:endParaRPr lang="en-IN" dirty="0" smtClean="0"/>
          </a:p>
          <a:p>
            <a:pPr marL="0" indent="0">
              <a:lnSpc>
                <a:spcPct val="150000"/>
              </a:lnSpc>
              <a:buClr>
                <a:srgbClr val="E57725"/>
              </a:buClr>
              <a:buSzPct val="80000"/>
              <a:buNone/>
            </a:pPr>
            <a:endParaRPr lang="en-IN" dirty="0" smtClean="0"/>
          </a:p>
          <a:p>
            <a:pPr marL="0" indent="0" fontAlgn="base">
              <a:buNone/>
            </a:pPr>
            <a:endParaRPr lang="en-IN" dirty="0" smtClean="0"/>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sp>
        <p:nvSpPr>
          <p:cNvPr id="2" name="Title 1"/>
          <p:cNvSpPr>
            <a:spLocks noGrp="1"/>
          </p:cNvSpPr>
          <p:nvPr>
            <p:ph type="title"/>
          </p:nvPr>
        </p:nvSpPr>
        <p:spPr/>
        <p:txBody>
          <a:bodyPr/>
          <a:lstStyle/>
          <a:p>
            <a:r>
              <a:rPr lang="en-IN" dirty="0" smtClean="0"/>
              <a:t>Transformation Techniques or Differencing</a:t>
            </a:r>
            <a:endParaRPr lang="en-IN" dirty="0"/>
          </a:p>
        </p:txBody>
      </p:sp>
    </p:spTree>
    <p:extLst>
      <p:ext uri="{BB962C8B-B14F-4D97-AF65-F5344CB8AC3E}">
        <p14:creationId xmlns:p14="http://schemas.microsoft.com/office/powerpoint/2010/main" val="10228049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64</a:t>
            </a:fld>
            <a:endParaRPr lang="en-US" dirty="0">
              <a:solidFill>
                <a:prstClr val="white"/>
              </a:solidFill>
            </a:endParaRPr>
          </a:p>
        </p:txBody>
      </p:sp>
      <p:sp>
        <p:nvSpPr>
          <p:cNvPr id="27" name="Text Placeholder 6"/>
          <p:cNvSpPr txBox="1">
            <a:spLocks/>
          </p:cNvSpPr>
          <p:nvPr/>
        </p:nvSpPr>
        <p:spPr>
          <a:xfrm>
            <a:off x="472941" y="1919200"/>
            <a:ext cx="9855915" cy="4094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t>De trend a time series, removing the trend in a time series.</a:t>
            </a:r>
          </a:p>
          <a:p>
            <a:pPr>
              <a:lnSpc>
                <a:spcPct val="150000"/>
              </a:lnSpc>
              <a:buClr>
                <a:srgbClr val="E57725"/>
              </a:buClr>
              <a:buSzPct val="80000"/>
              <a:buFont typeface="Arial" panose="020B0604020202020204" pitchFamily="34" charset="0"/>
              <a:buChar char="►"/>
            </a:pPr>
            <a:endParaRPr lang="en-IN" dirty="0" smtClean="0"/>
          </a:p>
          <a:p>
            <a:pPr>
              <a:lnSpc>
                <a:spcPct val="150000"/>
              </a:lnSpc>
              <a:buClr>
                <a:srgbClr val="E57725"/>
              </a:buClr>
              <a:buSzPct val="80000"/>
              <a:buFont typeface="Arial" panose="020B0604020202020204" pitchFamily="34" charset="0"/>
              <a:buChar char="►"/>
            </a:pPr>
            <a:r>
              <a:rPr lang="en-IN" dirty="0" smtClean="0"/>
              <a:t>Remove increasing variance in time series, log differencing.</a:t>
            </a:r>
          </a:p>
          <a:p>
            <a:pPr>
              <a:lnSpc>
                <a:spcPct val="150000"/>
              </a:lnSpc>
              <a:buClr>
                <a:srgbClr val="E57725"/>
              </a:buClr>
              <a:buSzPct val="80000"/>
              <a:buFont typeface="Arial" panose="020B0604020202020204" pitchFamily="34" charset="0"/>
              <a:buChar char="►"/>
            </a:pPr>
            <a:endParaRPr lang="en-IN" dirty="0" smtClean="0"/>
          </a:p>
          <a:p>
            <a:pPr>
              <a:lnSpc>
                <a:spcPct val="150000"/>
              </a:lnSpc>
              <a:buClr>
                <a:srgbClr val="E57725"/>
              </a:buClr>
              <a:buSzPct val="80000"/>
              <a:buFont typeface="Arial" panose="020B0604020202020204" pitchFamily="34" charset="0"/>
              <a:buChar char="►"/>
            </a:pPr>
            <a:r>
              <a:rPr lang="en-IN" dirty="0" smtClean="0"/>
              <a:t>Remove seasonal patterns in time series, seasonal differencing or seasonally adjusted time series. </a:t>
            </a:r>
          </a:p>
          <a:p>
            <a:pPr>
              <a:lnSpc>
                <a:spcPct val="150000"/>
              </a:lnSpc>
              <a:buClr>
                <a:srgbClr val="E57725"/>
              </a:buClr>
              <a:buSzPct val="80000"/>
              <a:buFont typeface="Arial" panose="020B0604020202020204" pitchFamily="34" charset="0"/>
              <a:buChar char="►"/>
            </a:pPr>
            <a:endParaRPr lang="en-IN" dirty="0" smtClean="0"/>
          </a:p>
          <a:p>
            <a:pPr marL="0" indent="0">
              <a:lnSpc>
                <a:spcPct val="150000"/>
              </a:lnSpc>
              <a:buClr>
                <a:srgbClr val="E57725"/>
              </a:buClr>
              <a:buSzPct val="80000"/>
              <a:buNone/>
            </a:pPr>
            <a:endParaRPr lang="en-IN" dirty="0" smtClean="0"/>
          </a:p>
          <a:p>
            <a:pPr marL="0" indent="0">
              <a:lnSpc>
                <a:spcPct val="150000"/>
              </a:lnSpc>
              <a:buClr>
                <a:srgbClr val="E57725"/>
              </a:buClr>
              <a:buSzPct val="80000"/>
              <a:buNone/>
            </a:pPr>
            <a:endParaRPr lang="en-IN" dirty="0" smtClean="0"/>
          </a:p>
          <a:p>
            <a:pPr marL="0" indent="0" fontAlgn="base">
              <a:buNone/>
            </a:pPr>
            <a:endParaRPr lang="en-IN" dirty="0" smtClean="0"/>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sp>
        <p:nvSpPr>
          <p:cNvPr id="2" name="Title 1"/>
          <p:cNvSpPr>
            <a:spLocks noGrp="1"/>
          </p:cNvSpPr>
          <p:nvPr>
            <p:ph type="title"/>
          </p:nvPr>
        </p:nvSpPr>
        <p:spPr/>
        <p:txBody>
          <a:bodyPr/>
          <a:lstStyle/>
          <a:p>
            <a:r>
              <a:rPr lang="en-IN" dirty="0" smtClean="0"/>
              <a:t>Transformation Techniques or Differencing</a:t>
            </a:r>
            <a:endParaRPr lang="en-IN" dirty="0"/>
          </a:p>
        </p:txBody>
      </p:sp>
    </p:spTree>
    <p:extLst>
      <p:ext uri="{BB962C8B-B14F-4D97-AF65-F5344CB8AC3E}">
        <p14:creationId xmlns:p14="http://schemas.microsoft.com/office/powerpoint/2010/main" val="2878015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65</a:t>
            </a:fld>
            <a:endParaRPr lang="en-US" dirty="0">
              <a:solidFill>
                <a:prstClr val="white"/>
              </a:solidFill>
            </a:endParaRPr>
          </a:p>
        </p:txBody>
      </p:sp>
      <p:sp>
        <p:nvSpPr>
          <p:cNvPr id="2" name="Title 1"/>
          <p:cNvSpPr>
            <a:spLocks noGrp="1"/>
          </p:cNvSpPr>
          <p:nvPr>
            <p:ph type="title"/>
          </p:nvPr>
        </p:nvSpPr>
        <p:spPr/>
        <p:txBody>
          <a:bodyPr/>
          <a:lstStyle/>
          <a:p>
            <a:r>
              <a:rPr lang="en-IN" dirty="0" smtClean="0"/>
              <a:t>Transformation Techniques or Differencing</a:t>
            </a:r>
            <a:endParaRPr lang="en-IN" dirty="0"/>
          </a:p>
        </p:txBody>
      </p:sp>
      <p:sp>
        <p:nvSpPr>
          <p:cNvPr id="5" name="Rectangle 4"/>
          <p:cNvSpPr/>
          <p:nvPr/>
        </p:nvSpPr>
        <p:spPr>
          <a:xfrm>
            <a:off x="376454" y="2243817"/>
            <a:ext cx="4198513" cy="2308324"/>
          </a:xfrm>
          <a:prstGeom prst="rect">
            <a:avLst/>
          </a:prstGeom>
        </p:spPr>
        <p:txBody>
          <a:bodyPr wrap="square">
            <a:spAutoFit/>
          </a:bodyPr>
          <a:lstStyle/>
          <a:p>
            <a:r>
              <a:rPr lang="en-IN" dirty="0" smtClean="0">
                <a:latin typeface="Rockwell Condensed" panose="02060603050405020104" pitchFamily="18" charset="0"/>
              </a:rPr>
              <a:t># Get Time Series Data</a:t>
            </a:r>
          </a:p>
          <a:p>
            <a:r>
              <a:rPr lang="en-IN" dirty="0" err="1" smtClean="0">
                <a:latin typeface="Rockwell Condensed" panose="02060603050405020104" pitchFamily="18" charset="0"/>
              </a:rPr>
              <a:t>tsdata</a:t>
            </a:r>
            <a:r>
              <a:rPr lang="en-IN" dirty="0" smtClean="0">
                <a:latin typeface="Rockwell Condensed" panose="02060603050405020104" pitchFamily="18" charset="0"/>
              </a:rPr>
              <a:t>&lt;-</a:t>
            </a:r>
            <a:r>
              <a:rPr lang="en-IN" dirty="0" err="1" smtClean="0">
                <a:latin typeface="Rockwell Condensed" panose="02060603050405020104" pitchFamily="18" charset="0"/>
              </a:rPr>
              <a:t>as.ts</a:t>
            </a:r>
            <a:r>
              <a:rPr lang="en-IN" dirty="0" smtClean="0">
                <a:latin typeface="Rockwell Condensed" panose="02060603050405020104" pitchFamily="18" charset="0"/>
              </a:rPr>
              <a:t>(</a:t>
            </a:r>
            <a:r>
              <a:rPr lang="en-IN" dirty="0" err="1" smtClean="0">
                <a:latin typeface="Rockwell Condensed" panose="02060603050405020104" pitchFamily="18" charset="0"/>
              </a:rPr>
              <a:t>dmseries</a:t>
            </a:r>
            <a:r>
              <a:rPr lang="en-IN" dirty="0" smtClean="0">
                <a:latin typeface="Rockwell Condensed" panose="02060603050405020104" pitchFamily="18" charset="0"/>
              </a:rPr>
              <a:t>("http://data.is/1RvZGQL"))</a:t>
            </a:r>
          </a:p>
          <a:p>
            <a:r>
              <a:rPr lang="en-IN" dirty="0" err="1" smtClean="0">
                <a:latin typeface="Rockwell Condensed" panose="02060603050405020104" pitchFamily="18" charset="0"/>
              </a:rPr>
              <a:t>ts.plot</a:t>
            </a:r>
            <a:r>
              <a:rPr lang="en-IN" dirty="0" smtClean="0">
                <a:latin typeface="Rockwell Condensed" panose="02060603050405020104" pitchFamily="18" charset="0"/>
              </a:rPr>
              <a:t>(</a:t>
            </a:r>
            <a:r>
              <a:rPr lang="en-IN" dirty="0" err="1" smtClean="0">
                <a:latin typeface="Rockwell Condensed" panose="02060603050405020104" pitchFamily="18" charset="0"/>
              </a:rPr>
              <a:t>tsdata</a:t>
            </a:r>
            <a:r>
              <a:rPr lang="en-IN" dirty="0" smtClean="0">
                <a:latin typeface="Rockwell Condensed" panose="02060603050405020104" pitchFamily="18" charset="0"/>
              </a:rPr>
              <a:t>)</a:t>
            </a:r>
          </a:p>
          <a:p>
            <a:endParaRPr lang="en-IN" dirty="0" smtClean="0">
              <a:latin typeface="Rockwell Condensed" panose="02060603050405020104" pitchFamily="18" charset="0"/>
            </a:endParaRPr>
          </a:p>
          <a:p>
            <a:r>
              <a:rPr lang="en-IN" dirty="0" smtClean="0">
                <a:latin typeface="Rockwell Condensed" panose="02060603050405020104" pitchFamily="18" charset="0"/>
              </a:rPr>
              <a:t>#Removing Trends</a:t>
            </a:r>
          </a:p>
          <a:p>
            <a:r>
              <a:rPr lang="en-IN" dirty="0" smtClean="0">
                <a:latin typeface="Rockwell Condensed" panose="02060603050405020104" pitchFamily="18" charset="0"/>
              </a:rPr>
              <a:t>tsdatadiff1&lt;-diff(</a:t>
            </a:r>
            <a:r>
              <a:rPr lang="en-IN" dirty="0" err="1" smtClean="0">
                <a:latin typeface="Rockwell Condensed" panose="02060603050405020104" pitchFamily="18" charset="0"/>
              </a:rPr>
              <a:t>tsdata</a:t>
            </a:r>
            <a:r>
              <a:rPr lang="en-IN" dirty="0" smtClean="0">
                <a:latin typeface="Rockwell Condensed" panose="02060603050405020104" pitchFamily="18" charset="0"/>
              </a:rPr>
              <a:t>)</a:t>
            </a:r>
          </a:p>
          <a:p>
            <a:r>
              <a:rPr lang="en-IN" dirty="0" err="1" smtClean="0">
                <a:latin typeface="Rockwell Condensed" panose="02060603050405020104" pitchFamily="18" charset="0"/>
              </a:rPr>
              <a:t>ts.plot</a:t>
            </a:r>
            <a:r>
              <a:rPr lang="en-IN" dirty="0" smtClean="0">
                <a:latin typeface="Rockwell Condensed" panose="02060603050405020104" pitchFamily="18" charset="0"/>
              </a:rPr>
              <a:t>(tsdatadiff1)</a:t>
            </a:r>
          </a:p>
          <a:p>
            <a:endParaRPr lang="en-IN" dirty="0" smtClean="0">
              <a:latin typeface="Rockwell Condensed" panose="02060603050405020104" pitchFamily="18" charset="0"/>
            </a:endParaRPr>
          </a:p>
        </p:txBody>
      </p:sp>
      <p:cxnSp>
        <p:nvCxnSpPr>
          <p:cNvPr id="6" name="Straight Connector 5"/>
          <p:cNvCxnSpPr/>
          <p:nvPr/>
        </p:nvCxnSpPr>
        <p:spPr>
          <a:xfrm>
            <a:off x="4391696" y="1563688"/>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4915743" y="1378040"/>
            <a:ext cx="6765395" cy="2112136"/>
          </a:xfrm>
          <a:prstGeom prst="rect">
            <a:avLst/>
          </a:prstGeom>
        </p:spPr>
      </p:pic>
      <p:pic>
        <p:nvPicPr>
          <p:cNvPr id="7" name="Picture 6"/>
          <p:cNvPicPr>
            <a:picLocks noChangeAspect="1"/>
          </p:cNvPicPr>
          <p:nvPr/>
        </p:nvPicPr>
        <p:blipFill>
          <a:blip r:embed="rId4"/>
          <a:stretch>
            <a:fillRect/>
          </a:stretch>
        </p:blipFill>
        <p:spPr>
          <a:xfrm>
            <a:off x="4875548" y="3397979"/>
            <a:ext cx="6805590" cy="2242967"/>
          </a:xfrm>
          <a:prstGeom prst="rect">
            <a:avLst/>
          </a:prstGeom>
        </p:spPr>
      </p:pic>
    </p:spTree>
    <p:extLst>
      <p:ext uri="{BB962C8B-B14F-4D97-AF65-F5344CB8AC3E}">
        <p14:creationId xmlns:p14="http://schemas.microsoft.com/office/powerpoint/2010/main" val="20591698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66</a:t>
            </a:fld>
            <a:endParaRPr lang="en-US" dirty="0">
              <a:solidFill>
                <a:prstClr val="white"/>
              </a:solidFill>
            </a:endParaRPr>
          </a:p>
        </p:txBody>
      </p:sp>
      <p:sp>
        <p:nvSpPr>
          <p:cNvPr id="2" name="Title 1"/>
          <p:cNvSpPr>
            <a:spLocks noGrp="1"/>
          </p:cNvSpPr>
          <p:nvPr>
            <p:ph type="title"/>
          </p:nvPr>
        </p:nvSpPr>
        <p:spPr/>
        <p:txBody>
          <a:bodyPr/>
          <a:lstStyle/>
          <a:p>
            <a:r>
              <a:rPr lang="en-IN" dirty="0" smtClean="0"/>
              <a:t>Transformation Techniques or Differencing</a:t>
            </a:r>
            <a:endParaRPr lang="en-IN" dirty="0"/>
          </a:p>
        </p:txBody>
      </p:sp>
      <p:sp>
        <p:nvSpPr>
          <p:cNvPr id="5" name="Rectangle 4"/>
          <p:cNvSpPr/>
          <p:nvPr/>
        </p:nvSpPr>
        <p:spPr>
          <a:xfrm>
            <a:off x="254000" y="2369369"/>
            <a:ext cx="4253606" cy="2308324"/>
          </a:xfrm>
          <a:prstGeom prst="rect">
            <a:avLst/>
          </a:prstGeom>
        </p:spPr>
        <p:txBody>
          <a:bodyPr wrap="square">
            <a:spAutoFit/>
          </a:bodyPr>
          <a:lstStyle/>
          <a:p>
            <a:r>
              <a:rPr lang="en-IN" dirty="0" smtClean="0">
                <a:latin typeface="Rockwell Condensed" panose="02060603050405020104" pitchFamily="18" charset="0"/>
              </a:rPr>
              <a:t># Get Time Series Data</a:t>
            </a:r>
          </a:p>
          <a:p>
            <a:r>
              <a:rPr lang="en-IN" dirty="0" err="1" smtClean="0">
                <a:latin typeface="Rockwell Condensed" panose="02060603050405020104" pitchFamily="18" charset="0"/>
              </a:rPr>
              <a:t>tsdata</a:t>
            </a:r>
            <a:r>
              <a:rPr lang="en-IN" dirty="0" smtClean="0">
                <a:latin typeface="Rockwell Condensed" panose="02060603050405020104" pitchFamily="18" charset="0"/>
              </a:rPr>
              <a:t>&lt;-</a:t>
            </a:r>
            <a:r>
              <a:rPr lang="en-IN" dirty="0" err="1" smtClean="0">
                <a:latin typeface="Rockwell Condensed" panose="02060603050405020104" pitchFamily="18" charset="0"/>
              </a:rPr>
              <a:t>as.ts</a:t>
            </a:r>
            <a:r>
              <a:rPr lang="en-IN" dirty="0" smtClean="0">
                <a:latin typeface="Rockwell Condensed" panose="02060603050405020104" pitchFamily="18" charset="0"/>
              </a:rPr>
              <a:t>(</a:t>
            </a:r>
            <a:r>
              <a:rPr lang="en-IN" dirty="0" err="1" smtClean="0">
                <a:latin typeface="Rockwell Condensed" panose="02060603050405020104" pitchFamily="18" charset="0"/>
              </a:rPr>
              <a:t>dmseries</a:t>
            </a:r>
            <a:r>
              <a:rPr lang="en-IN" dirty="0" smtClean="0">
                <a:latin typeface="Rockwell Condensed" panose="02060603050405020104" pitchFamily="18" charset="0"/>
              </a:rPr>
              <a:t>("http://data.is/1RvZGQL"))</a:t>
            </a:r>
          </a:p>
          <a:p>
            <a:r>
              <a:rPr lang="en-IN" dirty="0" err="1" smtClean="0">
                <a:latin typeface="Rockwell Condensed" panose="02060603050405020104" pitchFamily="18" charset="0"/>
              </a:rPr>
              <a:t>ts.plot</a:t>
            </a:r>
            <a:r>
              <a:rPr lang="en-IN" dirty="0" smtClean="0">
                <a:latin typeface="Rockwell Condensed" panose="02060603050405020104" pitchFamily="18" charset="0"/>
              </a:rPr>
              <a:t>(</a:t>
            </a:r>
            <a:r>
              <a:rPr lang="en-IN" dirty="0" err="1" smtClean="0">
                <a:latin typeface="Rockwell Condensed" panose="02060603050405020104" pitchFamily="18" charset="0"/>
              </a:rPr>
              <a:t>tsdata</a:t>
            </a:r>
            <a:r>
              <a:rPr lang="en-IN" dirty="0" smtClean="0">
                <a:latin typeface="Rockwell Condensed" panose="02060603050405020104" pitchFamily="18" charset="0"/>
              </a:rPr>
              <a:t>)</a:t>
            </a:r>
          </a:p>
          <a:p>
            <a:endParaRPr lang="en-IN" dirty="0" smtClean="0">
              <a:latin typeface="Rockwell Condensed" panose="02060603050405020104" pitchFamily="18" charset="0"/>
            </a:endParaRPr>
          </a:p>
          <a:p>
            <a:r>
              <a:rPr lang="en-IN" dirty="0" smtClean="0">
                <a:latin typeface="Rockwell Condensed" panose="02060603050405020104" pitchFamily="18" charset="0"/>
              </a:rPr>
              <a:t>#Removing Variability</a:t>
            </a:r>
          </a:p>
          <a:p>
            <a:r>
              <a:rPr lang="en-IN" dirty="0" err="1" smtClean="0">
                <a:latin typeface="Rockwell Condensed" panose="02060603050405020104" pitchFamily="18" charset="0"/>
              </a:rPr>
              <a:t>tsdatalog</a:t>
            </a:r>
            <a:r>
              <a:rPr lang="en-IN" dirty="0" smtClean="0">
                <a:latin typeface="Rockwell Condensed" panose="02060603050405020104" pitchFamily="18" charset="0"/>
              </a:rPr>
              <a:t>&lt;-log(</a:t>
            </a:r>
            <a:r>
              <a:rPr lang="en-IN" dirty="0" err="1" smtClean="0">
                <a:latin typeface="Rockwell Condensed" panose="02060603050405020104" pitchFamily="18" charset="0"/>
              </a:rPr>
              <a:t>tsdata</a:t>
            </a:r>
            <a:r>
              <a:rPr lang="en-IN" dirty="0" smtClean="0">
                <a:latin typeface="Rockwell Condensed" panose="02060603050405020104" pitchFamily="18" charset="0"/>
              </a:rPr>
              <a:t>)</a:t>
            </a:r>
          </a:p>
          <a:p>
            <a:r>
              <a:rPr lang="en-IN" dirty="0" err="1" smtClean="0">
                <a:latin typeface="Rockwell Condensed" panose="02060603050405020104" pitchFamily="18" charset="0"/>
              </a:rPr>
              <a:t>ts.plot</a:t>
            </a:r>
            <a:r>
              <a:rPr lang="en-IN" dirty="0" smtClean="0">
                <a:latin typeface="Rockwell Condensed" panose="02060603050405020104" pitchFamily="18" charset="0"/>
              </a:rPr>
              <a:t>(</a:t>
            </a:r>
            <a:r>
              <a:rPr lang="en-IN" dirty="0" err="1" smtClean="0">
                <a:latin typeface="Rockwell Condensed" panose="02060603050405020104" pitchFamily="18" charset="0"/>
              </a:rPr>
              <a:t>tsdatalog</a:t>
            </a:r>
            <a:r>
              <a:rPr lang="en-IN" dirty="0" smtClean="0">
                <a:latin typeface="Rockwell Condensed" panose="02060603050405020104" pitchFamily="18" charset="0"/>
              </a:rPr>
              <a:t>)</a:t>
            </a:r>
          </a:p>
          <a:p>
            <a:endParaRPr lang="en-IN" dirty="0" smtClean="0">
              <a:latin typeface="Rockwell Condensed" panose="02060603050405020104" pitchFamily="18" charset="0"/>
            </a:endParaRPr>
          </a:p>
        </p:txBody>
      </p:sp>
      <p:cxnSp>
        <p:nvCxnSpPr>
          <p:cNvPr id="6" name="Straight Connector 5"/>
          <p:cNvCxnSpPr/>
          <p:nvPr/>
        </p:nvCxnSpPr>
        <p:spPr>
          <a:xfrm>
            <a:off x="4507606" y="1701987"/>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4915742" y="4159875"/>
            <a:ext cx="6765396" cy="1854425"/>
          </a:xfrm>
          <a:prstGeom prst="rect">
            <a:avLst/>
          </a:prstGeom>
        </p:spPr>
      </p:pic>
      <p:pic>
        <p:nvPicPr>
          <p:cNvPr id="7" name="Picture 6"/>
          <p:cNvPicPr>
            <a:picLocks noChangeAspect="1"/>
          </p:cNvPicPr>
          <p:nvPr/>
        </p:nvPicPr>
        <p:blipFill>
          <a:blip r:embed="rId4"/>
          <a:stretch>
            <a:fillRect/>
          </a:stretch>
        </p:blipFill>
        <p:spPr>
          <a:xfrm>
            <a:off x="4915742" y="1551363"/>
            <a:ext cx="6765395" cy="2112136"/>
          </a:xfrm>
          <a:prstGeom prst="rect">
            <a:avLst/>
          </a:prstGeom>
        </p:spPr>
      </p:pic>
    </p:spTree>
    <p:extLst>
      <p:ext uri="{BB962C8B-B14F-4D97-AF65-F5344CB8AC3E}">
        <p14:creationId xmlns:p14="http://schemas.microsoft.com/office/powerpoint/2010/main" val="28413925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67</a:t>
            </a:fld>
            <a:endParaRPr lang="en-US" dirty="0">
              <a:solidFill>
                <a:prstClr val="white"/>
              </a:solidFill>
            </a:endParaRPr>
          </a:p>
        </p:txBody>
      </p:sp>
      <p:sp>
        <p:nvSpPr>
          <p:cNvPr id="2" name="Title 1"/>
          <p:cNvSpPr>
            <a:spLocks noGrp="1"/>
          </p:cNvSpPr>
          <p:nvPr>
            <p:ph type="title"/>
          </p:nvPr>
        </p:nvSpPr>
        <p:spPr/>
        <p:txBody>
          <a:bodyPr/>
          <a:lstStyle/>
          <a:p>
            <a:r>
              <a:rPr lang="en-IN" dirty="0" smtClean="0"/>
              <a:t>Transformation Techniques or Differencing</a:t>
            </a:r>
            <a:endParaRPr lang="en-IN" dirty="0"/>
          </a:p>
        </p:txBody>
      </p:sp>
      <p:sp>
        <p:nvSpPr>
          <p:cNvPr id="5" name="Rectangle 4"/>
          <p:cNvSpPr/>
          <p:nvPr/>
        </p:nvSpPr>
        <p:spPr>
          <a:xfrm>
            <a:off x="254000" y="2509337"/>
            <a:ext cx="4253606" cy="2308324"/>
          </a:xfrm>
          <a:prstGeom prst="rect">
            <a:avLst/>
          </a:prstGeom>
        </p:spPr>
        <p:txBody>
          <a:bodyPr wrap="square">
            <a:spAutoFit/>
          </a:bodyPr>
          <a:lstStyle/>
          <a:p>
            <a:r>
              <a:rPr lang="en-IN" dirty="0" smtClean="0">
                <a:latin typeface="Rockwell Condensed" panose="02060603050405020104" pitchFamily="18" charset="0"/>
              </a:rPr>
              <a:t># Get Time Series Data</a:t>
            </a:r>
          </a:p>
          <a:p>
            <a:r>
              <a:rPr lang="en-IN" dirty="0" err="1" smtClean="0">
                <a:latin typeface="Rockwell Condensed" panose="02060603050405020104" pitchFamily="18" charset="0"/>
              </a:rPr>
              <a:t>tsdata</a:t>
            </a:r>
            <a:r>
              <a:rPr lang="en-IN" dirty="0" smtClean="0">
                <a:latin typeface="Rockwell Condensed" panose="02060603050405020104" pitchFamily="18" charset="0"/>
              </a:rPr>
              <a:t>&lt;-</a:t>
            </a:r>
            <a:r>
              <a:rPr lang="en-IN" dirty="0" err="1" smtClean="0">
                <a:latin typeface="Rockwell Condensed" panose="02060603050405020104" pitchFamily="18" charset="0"/>
              </a:rPr>
              <a:t>as.ts</a:t>
            </a:r>
            <a:r>
              <a:rPr lang="en-IN" dirty="0" smtClean="0">
                <a:latin typeface="Rockwell Condensed" panose="02060603050405020104" pitchFamily="18" charset="0"/>
              </a:rPr>
              <a:t>(</a:t>
            </a:r>
            <a:r>
              <a:rPr lang="en-IN" dirty="0" err="1" smtClean="0">
                <a:latin typeface="Rockwell Condensed" panose="02060603050405020104" pitchFamily="18" charset="0"/>
              </a:rPr>
              <a:t>dmseries</a:t>
            </a:r>
            <a:r>
              <a:rPr lang="en-IN" dirty="0" smtClean="0">
                <a:latin typeface="Rockwell Condensed" panose="02060603050405020104" pitchFamily="18" charset="0"/>
              </a:rPr>
              <a:t>("http://data.is/1RvZGQL"))</a:t>
            </a:r>
          </a:p>
          <a:p>
            <a:r>
              <a:rPr lang="en-IN" dirty="0" err="1" smtClean="0">
                <a:latin typeface="Rockwell Condensed" panose="02060603050405020104" pitchFamily="18" charset="0"/>
              </a:rPr>
              <a:t>ts.plot</a:t>
            </a:r>
            <a:r>
              <a:rPr lang="en-IN" dirty="0" smtClean="0">
                <a:latin typeface="Rockwell Condensed" panose="02060603050405020104" pitchFamily="18" charset="0"/>
              </a:rPr>
              <a:t>(</a:t>
            </a:r>
            <a:r>
              <a:rPr lang="en-IN" dirty="0" err="1" smtClean="0">
                <a:latin typeface="Rockwell Condensed" panose="02060603050405020104" pitchFamily="18" charset="0"/>
              </a:rPr>
              <a:t>tsdata</a:t>
            </a:r>
            <a:r>
              <a:rPr lang="en-IN" dirty="0" smtClean="0">
                <a:latin typeface="Rockwell Condensed" panose="02060603050405020104" pitchFamily="18" charset="0"/>
              </a:rPr>
              <a:t>)</a:t>
            </a:r>
          </a:p>
          <a:p>
            <a:endParaRPr lang="en-IN" dirty="0" smtClean="0">
              <a:latin typeface="Rockwell Condensed" panose="02060603050405020104" pitchFamily="18" charset="0"/>
            </a:endParaRPr>
          </a:p>
          <a:p>
            <a:endParaRPr lang="en-IN" dirty="0" smtClean="0">
              <a:latin typeface="Rockwell Condensed" panose="02060603050405020104" pitchFamily="18" charset="0"/>
            </a:endParaRPr>
          </a:p>
          <a:p>
            <a:r>
              <a:rPr lang="en-IN" dirty="0" smtClean="0">
                <a:latin typeface="Rockwell Condensed" panose="02060603050405020104" pitchFamily="18" charset="0"/>
              </a:rPr>
              <a:t>#Remove seasonality</a:t>
            </a:r>
          </a:p>
          <a:p>
            <a:r>
              <a:rPr lang="en-IN" dirty="0" smtClean="0">
                <a:latin typeface="Rockwell Condensed" panose="02060603050405020104" pitchFamily="18" charset="0"/>
              </a:rPr>
              <a:t>tsdataseason1&lt;-diff(</a:t>
            </a:r>
            <a:r>
              <a:rPr lang="en-IN" dirty="0" err="1" smtClean="0">
                <a:latin typeface="Rockwell Condensed" panose="02060603050405020104" pitchFamily="18" charset="0"/>
              </a:rPr>
              <a:t>tsdata</a:t>
            </a:r>
            <a:r>
              <a:rPr lang="en-IN" dirty="0" smtClean="0">
                <a:latin typeface="Rockwell Condensed" panose="02060603050405020104" pitchFamily="18" charset="0"/>
              </a:rPr>
              <a:t>, lag = 12)</a:t>
            </a:r>
          </a:p>
          <a:p>
            <a:r>
              <a:rPr lang="en-IN" dirty="0" err="1" smtClean="0">
                <a:latin typeface="Rockwell Condensed" panose="02060603050405020104" pitchFamily="18" charset="0"/>
              </a:rPr>
              <a:t>ts.plot</a:t>
            </a:r>
            <a:r>
              <a:rPr lang="en-IN" dirty="0" smtClean="0">
                <a:latin typeface="Rockwell Condensed" panose="02060603050405020104" pitchFamily="18" charset="0"/>
              </a:rPr>
              <a:t>(tsdataseason1)</a:t>
            </a:r>
          </a:p>
        </p:txBody>
      </p:sp>
      <p:cxnSp>
        <p:nvCxnSpPr>
          <p:cNvPr id="6" name="Straight Connector 5"/>
          <p:cNvCxnSpPr/>
          <p:nvPr/>
        </p:nvCxnSpPr>
        <p:spPr>
          <a:xfrm>
            <a:off x="4507606" y="1701987"/>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3"/>
          <a:stretch>
            <a:fillRect/>
          </a:stretch>
        </p:blipFill>
        <p:spPr>
          <a:xfrm>
            <a:off x="4812712" y="1647190"/>
            <a:ext cx="6765395" cy="1971773"/>
          </a:xfrm>
          <a:prstGeom prst="rect">
            <a:avLst/>
          </a:prstGeom>
        </p:spPr>
      </p:pic>
      <p:pic>
        <p:nvPicPr>
          <p:cNvPr id="3" name="Picture 2"/>
          <p:cNvPicPr>
            <a:picLocks noChangeAspect="1"/>
          </p:cNvPicPr>
          <p:nvPr/>
        </p:nvPicPr>
        <p:blipFill>
          <a:blip r:embed="rId4"/>
          <a:stretch>
            <a:fillRect/>
          </a:stretch>
        </p:blipFill>
        <p:spPr>
          <a:xfrm>
            <a:off x="4915742" y="3992451"/>
            <a:ext cx="6765395" cy="2004580"/>
          </a:xfrm>
          <a:prstGeom prst="rect">
            <a:avLst/>
          </a:prstGeom>
        </p:spPr>
      </p:pic>
    </p:spTree>
    <p:extLst>
      <p:ext uri="{BB962C8B-B14F-4D97-AF65-F5344CB8AC3E}">
        <p14:creationId xmlns:p14="http://schemas.microsoft.com/office/powerpoint/2010/main" val="37537339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68</a:t>
            </a:fld>
            <a:endParaRPr lang="en-US" dirty="0">
              <a:solidFill>
                <a:prstClr val="white"/>
              </a:solidFill>
            </a:endParaRPr>
          </a:p>
        </p:txBody>
      </p:sp>
      <p:sp>
        <p:nvSpPr>
          <p:cNvPr id="2" name="Title 1"/>
          <p:cNvSpPr>
            <a:spLocks noGrp="1"/>
          </p:cNvSpPr>
          <p:nvPr>
            <p:ph type="title"/>
          </p:nvPr>
        </p:nvSpPr>
        <p:spPr/>
        <p:txBody>
          <a:bodyPr/>
          <a:lstStyle/>
          <a:p>
            <a:r>
              <a:rPr lang="en-IN" dirty="0" smtClean="0"/>
              <a:t>Introduction to ARIMA</a:t>
            </a:r>
            <a:endParaRPr lang="en-IN" dirty="0"/>
          </a:p>
        </p:txBody>
      </p:sp>
      <p:cxnSp>
        <p:nvCxnSpPr>
          <p:cNvPr id="6" name="Straight Connector 5"/>
          <p:cNvCxnSpPr/>
          <p:nvPr/>
        </p:nvCxnSpPr>
        <p:spPr>
          <a:xfrm>
            <a:off x="5460643" y="1753502"/>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3"/>
          <a:stretch>
            <a:fillRect/>
          </a:stretch>
        </p:blipFill>
        <p:spPr>
          <a:xfrm>
            <a:off x="537335" y="1563688"/>
            <a:ext cx="4264182" cy="4495800"/>
          </a:xfrm>
          <a:prstGeom prst="rect">
            <a:avLst/>
          </a:prstGeom>
        </p:spPr>
      </p:pic>
      <p:pic>
        <p:nvPicPr>
          <p:cNvPr id="9" name="Picture 8"/>
          <p:cNvPicPr>
            <a:picLocks noChangeAspect="1"/>
          </p:cNvPicPr>
          <p:nvPr/>
        </p:nvPicPr>
        <p:blipFill>
          <a:blip r:embed="rId4"/>
          <a:stretch>
            <a:fillRect/>
          </a:stretch>
        </p:blipFill>
        <p:spPr>
          <a:xfrm>
            <a:off x="5664119" y="1298576"/>
            <a:ext cx="2918298" cy="2565086"/>
          </a:xfrm>
          <a:prstGeom prst="rect">
            <a:avLst/>
          </a:prstGeom>
        </p:spPr>
      </p:pic>
      <p:pic>
        <p:nvPicPr>
          <p:cNvPr id="10" name="Picture 9"/>
          <p:cNvPicPr>
            <a:picLocks noChangeAspect="1"/>
          </p:cNvPicPr>
          <p:nvPr/>
        </p:nvPicPr>
        <p:blipFill>
          <a:blip r:embed="rId5"/>
          <a:stretch>
            <a:fillRect/>
          </a:stretch>
        </p:blipFill>
        <p:spPr>
          <a:xfrm>
            <a:off x="8582417" y="3684817"/>
            <a:ext cx="2828725" cy="2486354"/>
          </a:xfrm>
          <a:prstGeom prst="rect">
            <a:avLst/>
          </a:prstGeom>
        </p:spPr>
      </p:pic>
    </p:spTree>
    <p:extLst>
      <p:ext uri="{BB962C8B-B14F-4D97-AF65-F5344CB8AC3E}">
        <p14:creationId xmlns:p14="http://schemas.microsoft.com/office/powerpoint/2010/main" val="8461133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69</a:t>
            </a:fld>
            <a:endParaRPr lang="en-US" dirty="0">
              <a:solidFill>
                <a:prstClr val="white"/>
              </a:solidFill>
            </a:endParaRPr>
          </a:p>
        </p:txBody>
      </p:sp>
      <p:sp>
        <p:nvSpPr>
          <p:cNvPr id="2" name="Title 1"/>
          <p:cNvSpPr>
            <a:spLocks noGrp="1"/>
          </p:cNvSpPr>
          <p:nvPr>
            <p:ph type="title"/>
          </p:nvPr>
        </p:nvSpPr>
        <p:spPr/>
        <p:txBody>
          <a:bodyPr/>
          <a:lstStyle/>
          <a:p>
            <a:r>
              <a:rPr lang="en-IN" dirty="0"/>
              <a:t>Introduction to ARIMA</a:t>
            </a:r>
          </a:p>
        </p:txBody>
      </p:sp>
      <p:cxnSp>
        <p:nvCxnSpPr>
          <p:cNvPr id="6" name="Straight Connector 5"/>
          <p:cNvCxnSpPr/>
          <p:nvPr/>
        </p:nvCxnSpPr>
        <p:spPr>
          <a:xfrm>
            <a:off x="5640947" y="1856533"/>
            <a:ext cx="0" cy="3923025"/>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 Placeholder 6"/>
          <p:cNvSpPr txBox="1">
            <a:spLocks/>
          </p:cNvSpPr>
          <p:nvPr/>
        </p:nvSpPr>
        <p:spPr>
          <a:xfrm>
            <a:off x="427598" y="1919200"/>
            <a:ext cx="4665729" cy="4094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t>ARIMA models forecast future points based upon the construction of 3 components, Autoregressive (AR), a differencing/Integrated (I) and a Moving Average (MA) component.</a:t>
            </a:r>
          </a:p>
          <a:p>
            <a:pPr>
              <a:lnSpc>
                <a:spcPct val="150000"/>
              </a:lnSpc>
              <a:buClr>
                <a:srgbClr val="E57725"/>
              </a:buClr>
              <a:buSzPct val="80000"/>
              <a:buFont typeface="Arial" panose="020B0604020202020204" pitchFamily="34" charset="0"/>
              <a:buChar char="►"/>
            </a:pPr>
            <a:r>
              <a:rPr lang="en-IN" dirty="0"/>
              <a:t>ARIMA models are displayed as ARIMA(</a:t>
            </a:r>
            <a:r>
              <a:rPr lang="en-IN" dirty="0" err="1"/>
              <a:t>p,d,q</a:t>
            </a:r>
            <a:r>
              <a:rPr lang="en-IN" dirty="0"/>
              <a:t>).</a:t>
            </a: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pic>
        <p:nvPicPr>
          <p:cNvPr id="9" name="Picture 8"/>
          <p:cNvPicPr>
            <a:picLocks noChangeAspect="1"/>
          </p:cNvPicPr>
          <p:nvPr/>
        </p:nvPicPr>
        <p:blipFill>
          <a:blip r:embed="rId3"/>
          <a:stretch>
            <a:fillRect/>
          </a:stretch>
        </p:blipFill>
        <p:spPr>
          <a:xfrm>
            <a:off x="6736187" y="1704907"/>
            <a:ext cx="4455553" cy="3652256"/>
          </a:xfrm>
          <a:prstGeom prst="rect">
            <a:avLst/>
          </a:prstGeom>
        </p:spPr>
      </p:pic>
    </p:spTree>
    <p:extLst>
      <p:ext uri="{BB962C8B-B14F-4D97-AF65-F5344CB8AC3E}">
        <p14:creationId xmlns:p14="http://schemas.microsoft.com/office/powerpoint/2010/main" val="37306459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999" y="-114221"/>
            <a:ext cx="9450439" cy="1325563"/>
          </a:xfrm>
        </p:spPr>
        <p:txBody>
          <a:bodyPr/>
          <a:lstStyle/>
          <a:p>
            <a:r>
              <a:rPr lang="en-US" dirty="0" smtClean="0"/>
              <a:t>Consumers’ Buying Plan</a:t>
            </a:r>
            <a:endParaRPr lang="en-IN" dirty="0"/>
          </a:p>
        </p:txBody>
      </p:sp>
      <p:sp>
        <p:nvSpPr>
          <p:cNvPr id="4" name="Slide Number Placeholder 3"/>
          <p:cNvSpPr>
            <a:spLocks noGrp="1"/>
          </p:cNvSpPr>
          <p:nvPr>
            <p:ph type="sldNum" sz="quarter" idx="12"/>
          </p:nvPr>
        </p:nvSpPr>
        <p:spPr/>
        <p:txBody>
          <a:bodyPr/>
          <a:lstStyle/>
          <a:p>
            <a:fld id="{362E0BA0-CB3A-7549-A0BA-9675C268EFD9}" type="slidenum">
              <a:rPr lang="en-US" smtClean="0"/>
              <a:pPr/>
              <a:t>7</a:t>
            </a:fld>
            <a:endParaRPr lang="en-US" dirty="0"/>
          </a:p>
        </p:txBody>
      </p:sp>
      <p:sp>
        <p:nvSpPr>
          <p:cNvPr id="6" name="Content Placeholder 2"/>
          <p:cNvSpPr>
            <a:spLocks noGrp="1"/>
          </p:cNvSpPr>
          <p:nvPr>
            <p:ph idx="1" hasCustomPrompt="1"/>
          </p:nvPr>
        </p:nvSpPr>
        <p:spPr>
          <a:xfrm>
            <a:off x="253999" y="900906"/>
            <a:ext cx="11214100" cy="467836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
                <a:srgbClr val="E57725"/>
              </a:buClr>
              <a:buSzPct val="100000"/>
              <a:buFont typeface="Webdings" panose="05030102010509060703" pitchFamily="18" charset="2"/>
              <a:buChar char=""/>
              <a:tabLst/>
              <a:defRPr baseline="0">
                <a:latin typeface="Arial" panose="020B0604020202020204" pitchFamily="34" charset="0"/>
                <a:cs typeface="Arial" panose="020B0604020202020204" pitchFamily="34" charset="0"/>
              </a:defRPr>
            </a:lvl1pPr>
            <a:lvl2pPr marL="6858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2pPr>
            <a:lvl3pPr marL="11430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3pPr>
            <a:lvl4pPr marL="16002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4pPr>
            <a:lvl5pPr marL="20574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5pPr>
          </a:lstStyle>
          <a:p>
            <a:pPr>
              <a:buFont typeface="Wingdings" panose="05000000000000000000" pitchFamily="2" charset="2"/>
              <a:buChar char="Ø"/>
            </a:pPr>
            <a:r>
              <a:rPr lang="en-US" dirty="0" smtClean="0"/>
              <a:t> Consumers are approached to know their likely purchases during the period under a given set of conditions</a:t>
            </a:r>
          </a:p>
          <a:p>
            <a:pPr>
              <a:buFont typeface="Wingdings" panose="05000000000000000000" pitchFamily="2" charset="2"/>
              <a:buChar char="Ø"/>
            </a:pPr>
            <a:r>
              <a:rPr lang="en-US" dirty="0"/>
              <a:t> </a:t>
            </a:r>
            <a:r>
              <a:rPr lang="en-US" dirty="0" smtClean="0"/>
              <a:t>Suitable for market where few customers are available</a:t>
            </a:r>
          </a:p>
          <a:p>
            <a:pPr>
              <a:buFont typeface="Wingdings" panose="05000000000000000000" pitchFamily="2" charset="2"/>
              <a:buChar char="Ø"/>
            </a:pPr>
            <a:r>
              <a:rPr lang="en-US" dirty="0"/>
              <a:t> </a:t>
            </a:r>
            <a:r>
              <a:rPr lang="en-US" dirty="0" smtClean="0"/>
              <a:t>This type of forecasting is generally adopted for industrial goods</a:t>
            </a:r>
          </a:p>
          <a:p>
            <a:pPr>
              <a:buFont typeface="Wingdings" panose="05000000000000000000" pitchFamily="2" charset="2"/>
              <a:buChar char="Ø"/>
            </a:pPr>
            <a:r>
              <a:rPr lang="en-US" dirty="0"/>
              <a:t> </a:t>
            </a:r>
            <a:r>
              <a:rPr lang="en-US" dirty="0" smtClean="0"/>
              <a:t>Suitable for industries, which produce costly goods to a limited number of buyers-wholesalers, retailers, potential customers</a:t>
            </a:r>
          </a:p>
          <a:p>
            <a:pPr>
              <a:buFont typeface="Wingdings" panose="05000000000000000000" pitchFamily="2" charset="2"/>
              <a:buChar char="Ø"/>
            </a:pPr>
            <a:r>
              <a:rPr lang="en-US" dirty="0"/>
              <a:t> </a:t>
            </a:r>
            <a:r>
              <a:rPr lang="en-US" dirty="0" smtClean="0"/>
              <a:t>First hand information is possible and user’s intention is known</a:t>
            </a:r>
          </a:p>
          <a:p>
            <a:pPr>
              <a:buFont typeface="Wingdings" panose="05000000000000000000" pitchFamily="2" charset="2"/>
              <a:buChar char="Ø"/>
            </a:pPr>
            <a:r>
              <a:rPr lang="en-US" dirty="0"/>
              <a:t> </a:t>
            </a:r>
            <a:r>
              <a:rPr lang="en-US" dirty="0" smtClean="0"/>
              <a:t>It is good when the users are few, but not practicable when consumers are many</a:t>
            </a:r>
          </a:p>
          <a:p>
            <a:pPr>
              <a:buFont typeface="Wingdings" panose="05000000000000000000" pitchFamily="2" charset="2"/>
              <a:buChar char="Ø"/>
            </a:pPr>
            <a:endParaRPr lang="en-US" dirty="0"/>
          </a:p>
          <a:p>
            <a:pPr marL="0" indent="0">
              <a:buNone/>
            </a:pPr>
            <a:endParaRPr lang="en-US" dirty="0"/>
          </a:p>
        </p:txBody>
      </p:sp>
    </p:spTree>
    <p:extLst>
      <p:ext uri="{BB962C8B-B14F-4D97-AF65-F5344CB8AC3E}">
        <p14:creationId xmlns:p14="http://schemas.microsoft.com/office/powerpoint/2010/main" val="40137401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70</a:t>
            </a:fld>
            <a:endParaRPr lang="en-US" dirty="0">
              <a:solidFill>
                <a:prstClr val="white"/>
              </a:solidFill>
            </a:endParaRPr>
          </a:p>
        </p:txBody>
      </p:sp>
      <p:sp>
        <p:nvSpPr>
          <p:cNvPr id="2" name="Title 1"/>
          <p:cNvSpPr>
            <a:spLocks noGrp="1"/>
          </p:cNvSpPr>
          <p:nvPr>
            <p:ph type="title"/>
          </p:nvPr>
        </p:nvSpPr>
        <p:spPr/>
        <p:txBody>
          <a:bodyPr/>
          <a:lstStyle/>
          <a:p>
            <a:r>
              <a:rPr lang="en-IN" dirty="0"/>
              <a:t>Introduction to ARIMA</a:t>
            </a:r>
          </a:p>
        </p:txBody>
      </p:sp>
      <p:cxnSp>
        <p:nvCxnSpPr>
          <p:cNvPr id="6" name="Straight Connector 5"/>
          <p:cNvCxnSpPr/>
          <p:nvPr/>
        </p:nvCxnSpPr>
        <p:spPr>
          <a:xfrm>
            <a:off x="5640947" y="1856533"/>
            <a:ext cx="0" cy="3923025"/>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 Placeholder 6"/>
          <p:cNvSpPr txBox="1">
            <a:spLocks/>
          </p:cNvSpPr>
          <p:nvPr/>
        </p:nvSpPr>
        <p:spPr>
          <a:xfrm>
            <a:off x="427598" y="1919200"/>
            <a:ext cx="4665729" cy="4094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t>ARIMA models are displayed as ARIMA(</a:t>
            </a:r>
            <a:r>
              <a:rPr lang="en-IN" dirty="0" err="1" smtClean="0"/>
              <a:t>p,d,q</a:t>
            </a:r>
            <a:r>
              <a:rPr lang="en-IN" dirty="0" smtClean="0"/>
              <a:t>).</a:t>
            </a:r>
          </a:p>
          <a:p>
            <a:pPr>
              <a:lnSpc>
                <a:spcPct val="150000"/>
              </a:lnSpc>
              <a:buClr>
                <a:srgbClr val="E57725"/>
              </a:buClr>
              <a:buSzPct val="80000"/>
              <a:buFont typeface="Arial" panose="020B0604020202020204" pitchFamily="34" charset="0"/>
              <a:buChar char="►"/>
            </a:pPr>
            <a:r>
              <a:rPr lang="en-IN" dirty="0" smtClean="0"/>
              <a:t>P : represents the amount of periods to lag for in the ARIMA calculation.</a:t>
            </a:r>
          </a:p>
          <a:p>
            <a:pPr>
              <a:lnSpc>
                <a:spcPct val="150000"/>
              </a:lnSpc>
              <a:buClr>
                <a:srgbClr val="E57725"/>
              </a:buClr>
              <a:buSzPct val="80000"/>
              <a:buFont typeface="Arial" panose="020B0604020202020204" pitchFamily="34" charset="0"/>
              <a:buChar char="►"/>
            </a:pPr>
            <a:r>
              <a:rPr lang="en-IN" dirty="0" smtClean="0"/>
              <a:t>Example using p=2, means we will be using the 2 previous periods of the time series for out Autoregressive part.</a:t>
            </a: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pic>
        <p:nvPicPr>
          <p:cNvPr id="3" name="Picture 2"/>
          <p:cNvPicPr>
            <a:picLocks noChangeAspect="1"/>
          </p:cNvPicPr>
          <p:nvPr/>
        </p:nvPicPr>
        <p:blipFill>
          <a:blip r:embed="rId3"/>
          <a:stretch>
            <a:fillRect/>
          </a:stretch>
        </p:blipFill>
        <p:spPr>
          <a:xfrm>
            <a:off x="5804549" y="1563689"/>
            <a:ext cx="2425052" cy="2057812"/>
          </a:xfrm>
          <a:prstGeom prst="rect">
            <a:avLst/>
          </a:prstGeom>
        </p:spPr>
      </p:pic>
      <p:pic>
        <p:nvPicPr>
          <p:cNvPr id="5" name="Picture 4"/>
          <p:cNvPicPr>
            <a:picLocks noChangeAspect="1"/>
          </p:cNvPicPr>
          <p:nvPr/>
        </p:nvPicPr>
        <p:blipFill>
          <a:blip r:embed="rId4"/>
          <a:stretch>
            <a:fillRect/>
          </a:stretch>
        </p:blipFill>
        <p:spPr>
          <a:xfrm>
            <a:off x="8229601" y="3621501"/>
            <a:ext cx="3962400" cy="2277023"/>
          </a:xfrm>
          <a:prstGeom prst="rect">
            <a:avLst/>
          </a:prstGeom>
        </p:spPr>
      </p:pic>
    </p:spTree>
    <p:extLst>
      <p:ext uri="{BB962C8B-B14F-4D97-AF65-F5344CB8AC3E}">
        <p14:creationId xmlns:p14="http://schemas.microsoft.com/office/powerpoint/2010/main" val="4509379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71</a:t>
            </a:fld>
            <a:endParaRPr lang="en-US" dirty="0">
              <a:solidFill>
                <a:prstClr val="white"/>
              </a:solidFill>
            </a:endParaRPr>
          </a:p>
        </p:txBody>
      </p:sp>
      <p:sp>
        <p:nvSpPr>
          <p:cNvPr id="2" name="Title 1"/>
          <p:cNvSpPr>
            <a:spLocks noGrp="1"/>
          </p:cNvSpPr>
          <p:nvPr>
            <p:ph type="title"/>
          </p:nvPr>
        </p:nvSpPr>
        <p:spPr/>
        <p:txBody>
          <a:bodyPr/>
          <a:lstStyle/>
          <a:p>
            <a:r>
              <a:rPr lang="en-IN" dirty="0"/>
              <a:t>Introduction to ARIMA</a:t>
            </a:r>
          </a:p>
        </p:txBody>
      </p:sp>
      <p:cxnSp>
        <p:nvCxnSpPr>
          <p:cNvPr id="6" name="Straight Connector 5"/>
          <p:cNvCxnSpPr/>
          <p:nvPr/>
        </p:nvCxnSpPr>
        <p:spPr>
          <a:xfrm>
            <a:off x="5640947" y="1856533"/>
            <a:ext cx="0" cy="3923025"/>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 Placeholder 6"/>
          <p:cNvSpPr txBox="1">
            <a:spLocks/>
          </p:cNvSpPr>
          <p:nvPr/>
        </p:nvSpPr>
        <p:spPr>
          <a:xfrm>
            <a:off x="514034" y="2639837"/>
            <a:ext cx="4665729" cy="23185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t>Purely AR models will look like a linear regression with the predictive variable are the certain number of previous periods which is represented  </a:t>
            </a: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pic>
        <p:nvPicPr>
          <p:cNvPr id="7" name="Picture 6"/>
          <p:cNvPicPr>
            <a:picLocks noChangeAspect="1"/>
          </p:cNvPicPr>
          <p:nvPr/>
        </p:nvPicPr>
        <p:blipFill>
          <a:blip r:embed="rId3"/>
          <a:stretch>
            <a:fillRect/>
          </a:stretch>
        </p:blipFill>
        <p:spPr>
          <a:xfrm>
            <a:off x="6233307" y="2134136"/>
            <a:ext cx="5138738" cy="3277555"/>
          </a:xfrm>
          <a:prstGeom prst="rect">
            <a:avLst/>
          </a:prstGeom>
        </p:spPr>
      </p:pic>
    </p:spTree>
    <p:extLst>
      <p:ext uri="{BB962C8B-B14F-4D97-AF65-F5344CB8AC3E}">
        <p14:creationId xmlns:p14="http://schemas.microsoft.com/office/powerpoint/2010/main" val="13445562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72</a:t>
            </a:fld>
            <a:endParaRPr lang="en-US" dirty="0">
              <a:solidFill>
                <a:prstClr val="white"/>
              </a:solidFill>
            </a:endParaRPr>
          </a:p>
        </p:txBody>
      </p:sp>
      <p:sp>
        <p:nvSpPr>
          <p:cNvPr id="2" name="Title 1"/>
          <p:cNvSpPr>
            <a:spLocks noGrp="1"/>
          </p:cNvSpPr>
          <p:nvPr>
            <p:ph type="title"/>
          </p:nvPr>
        </p:nvSpPr>
        <p:spPr/>
        <p:txBody>
          <a:bodyPr/>
          <a:lstStyle/>
          <a:p>
            <a:r>
              <a:rPr lang="en-IN" dirty="0"/>
              <a:t>Introduction to ARIMA</a:t>
            </a:r>
          </a:p>
        </p:txBody>
      </p:sp>
      <p:cxnSp>
        <p:nvCxnSpPr>
          <p:cNvPr id="6" name="Straight Connector 5"/>
          <p:cNvCxnSpPr/>
          <p:nvPr/>
        </p:nvCxnSpPr>
        <p:spPr>
          <a:xfrm>
            <a:off x="5640947" y="1856533"/>
            <a:ext cx="0" cy="3923025"/>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 Placeholder 6"/>
          <p:cNvSpPr txBox="1">
            <a:spLocks/>
          </p:cNvSpPr>
          <p:nvPr/>
        </p:nvSpPr>
        <p:spPr>
          <a:xfrm>
            <a:off x="514034" y="1963321"/>
            <a:ext cx="4665729" cy="3381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a:t>ARIMA models are displayed as ARIMA(</a:t>
            </a:r>
            <a:r>
              <a:rPr lang="en-IN" dirty="0" err="1"/>
              <a:t>p,d,q</a:t>
            </a:r>
            <a:r>
              <a:rPr lang="en-IN" dirty="0"/>
              <a:t>).</a:t>
            </a:r>
          </a:p>
          <a:p>
            <a:pPr>
              <a:lnSpc>
                <a:spcPct val="150000"/>
              </a:lnSpc>
              <a:buClr>
                <a:srgbClr val="E57725"/>
              </a:buClr>
              <a:buSzPct val="80000"/>
              <a:buFont typeface="Arial" panose="020B0604020202020204" pitchFamily="34" charset="0"/>
              <a:buChar char="►"/>
            </a:pPr>
            <a:r>
              <a:rPr lang="en-IN" dirty="0" smtClean="0"/>
              <a:t>d </a:t>
            </a:r>
            <a:r>
              <a:rPr lang="en-IN" dirty="0"/>
              <a:t>: represents </a:t>
            </a:r>
            <a:r>
              <a:rPr lang="en-IN" dirty="0" smtClean="0"/>
              <a:t>the differencing term to transform the time series to a stationary series.</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d:  represents the number of transformations applied to the series to make it stationary.</a:t>
            </a:r>
          </a:p>
        </p:txBody>
      </p:sp>
      <p:pic>
        <p:nvPicPr>
          <p:cNvPr id="3" name="Picture 2"/>
          <p:cNvPicPr>
            <a:picLocks noChangeAspect="1"/>
          </p:cNvPicPr>
          <p:nvPr/>
        </p:nvPicPr>
        <p:blipFill>
          <a:blip r:embed="rId3"/>
          <a:stretch>
            <a:fillRect/>
          </a:stretch>
        </p:blipFill>
        <p:spPr>
          <a:xfrm>
            <a:off x="6225325" y="2053473"/>
            <a:ext cx="4927779" cy="3557555"/>
          </a:xfrm>
          <a:prstGeom prst="rect">
            <a:avLst/>
          </a:prstGeom>
        </p:spPr>
      </p:pic>
    </p:spTree>
    <p:extLst>
      <p:ext uri="{BB962C8B-B14F-4D97-AF65-F5344CB8AC3E}">
        <p14:creationId xmlns:p14="http://schemas.microsoft.com/office/powerpoint/2010/main" val="293041673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73</a:t>
            </a:fld>
            <a:endParaRPr lang="en-US" dirty="0">
              <a:solidFill>
                <a:prstClr val="white"/>
              </a:solidFill>
            </a:endParaRPr>
          </a:p>
        </p:txBody>
      </p:sp>
      <p:sp>
        <p:nvSpPr>
          <p:cNvPr id="2" name="Title 1"/>
          <p:cNvSpPr>
            <a:spLocks noGrp="1"/>
          </p:cNvSpPr>
          <p:nvPr>
            <p:ph type="title"/>
          </p:nvPr>
        </p:nvSpPr>
        <p:spPr/>
        <p:txBody>
          <a:bodyPr/>
          <a:lstStyle/>
          <a:p>
            <a:r>
              <a:rPr lang="en-IN" dirty="0"/>
              <a:t>Introduction to ARIMA</a:t>
            </a:r>
          </a:p>
        </p:txBody>
      </p:sp>
      <p:cxnSp>
        <p:nvCxnSpPr>
          <p:cNvPr id="6" name="Straight Connector 5"/>
          <p:cNvCxnSpPr/>
          <p:nvPr/>
        </p:nvCxnSpPr>
        <p:spPr>
          <a:xfrm>
            <a:off x="5640947" y="1856533"/>
            <a:ext cx="0" cy="3923025"/>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 Placeholder 6"/>
          <p:cNvSpPr txBox="1">
            <a:spLocks/>
          </p:cNvSpPr>
          <p:nvPr/>
        </p:nvSpPr>
        <p:spPr>
          <a:xfrm>
            <a:off x="514034" y="1963320"/>
            <a:ext cx="4665729" cy="39094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a:t>ARIMA models are displayed as ARIMA(</a:t>
            </a:r>
            <a:r>
              <a:rPr lang="en-IN" dirty="0" err="1"/>
              <a:t>p,d,q</a:t>
            </a:r>
            <a:r>
              <a:rPr lang="en-IN" dirty="0"/>
              <a:t>).</a:t>
            </a:r>
          </a:p>
          <a:p>
            <a:pPr>
              <a:lnSpc>
                <a:spcPct val="150000"/>
              </a:lnSpc>
              <a:buClr>
                <a:srgbClr val="E57725"/>
              </a:buClr>
              <a:buSzPct val="80000"/>
              <a:buFont typeface="Arial" panose="020B0604020202020204" pitchFamily="34" charset="0"/>
              <a:buChar char="►"/>
            </a:pPr>
            <a:r>
              <a:rPr lang="en-IN" dirty="0" smtClean="0"/>
              <a:t>q : refers to the lag in the error component.</a:t>
            </a:r>
          </a:p>
          <a:p>
            <a:pPr>
              <a:lnSpc>
                <a:spcPct val="150000"/>
              </a:lnSpc>
              <a:buClr>
                <a:srgbClr val="E57725"/>
              </a:buClr>
              <a:buSzPct val="80000"/>
              <a:buFont typeface="Arial" panose="020B0604020202020204" pitchFamily="34" charset="0"/>
              <a:buChar char="►"/>
            </a:pPr>
            <a:r>
              <a:rPr lang="en-IN" dirty="0" smtClean="0"/>
              <a:t>Error </a:t>
            </a:r>
            <a:r>
              <a:rPr lang="en-IN" dirty="0"/>
              <a:t>component </a:t>
            </a:r>
            <a:r>
              <a:rPr lang="en-IN" dirty="0" smtClean="0">
                <a:solidFill>
                  <a:prstClr val="black"/>
                </a:solidFill>
                <a:cs typeface="Arial" panose="020B0604020202020204" pitchFamily="34" charset="0"/>
              </a:rPr>
              <a:t>is that part of the time series not explained by trend or seasonality.</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MA models look like linear regression models but the predictive variables are the previous q periods of errors.</a:t>
            </a:r>
          </a:p>
        </p:txBody>
      </p:sp>
      <p:pic>
        <p:nvPicPr>
          <p:cNvPr id="5" name="Picture 4"/>
          <p:cNvPicPr>
            <a:picLocks noChangeAspect="1"/>
          </p:cNvPicPr>
          <p:nvPr/>
        </p:nvPicPr>
        <p:blipFill>
          <a:blip r:embed="rId3"/>
          <a:stretch>
            <a:fillRect/>
          </a:stretch>
        </p:blipFill>
        <p:spPr>
          <a:xfrm>
            <a:off x="5884840" y="2164803"/>
            <a:ext cx="4884760" cy="3179930"/>
          </a:xfrm>
          <a:prstGeom prst="rect">
            <a:avLst/>
          </a:prstGeom>
        </p:spPr>
      </p:pic>
    </p:spTree>
    <p:extLst>
      <p:ext uri="{BB962C8B-B14F-4D97-AF65-F5344CB8AC3E}">
        <p14:creationId xmlns:p14="http://schemas.microsoft.com/office/powerpoint/2010/main" val="109587165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74</a:t>
            </a:fld>
            <a:endParaRPr lang="en-US" dirty="0">
              <a:solidFill>
                <a:prstClr val="white"/>
              </a:solidFill>
            </a:endParaRPr>
          </a:p>
        </p:txBody>
      </p:sp>
      <p:sp>
        <p:nvSpPr>
          <p:cNvPr id="2" name="Title 1"/>
          <p:cNvSpPr>
            <a:spLocks noGrp="1"/>
          </p:cNvSpPr>
          <p:nvPr>
            <p:ph type="title"/>
          </p:nvPr>
        </p:nvSpPr>
        <p:spPr/>
        <p:txBody>
          <a:bodyPr/>
          <a:lstStyle/>
          <a:p>
            <a:r>
              <a:rPr lang="en-IN" dirty="0" smtClean="0"/>
              <a:t>Autocorrelation </a:t>
            </a:r>
            <a:endParaRPr lang="en-IN" dirty="0"/>
          </a:p>
        </p:txBody>
      </p:sp>
      <p:cxnSp>
        <p:nvCxnSpPr>
          <p:cNvPr id="6" name="Straight Connector 5"/>
          <p:cNvCxnSpPr/>
          <p:nvPr/>
        </p:nvCxnSpPr>
        <p:spPr>
          <a:xfrm>
            <a:off x="5640947" y="1856533"/>
            <a:ext cx="0" cy="3923025"/>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 Placeholder 6"/>
          <p:cNvSpPr txBox="1">
            <a:spLocks/>
          </p:cNvSpPr>
          <p:nvPr/>
        </p:nvSpPr>
        <p:spPr>
          <a:xfrm>
            <a:off x="254000" y="1563688"/>
            <a:ext cx="4665729" cy="39094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t>Covariance : Positive and negative, Depends on scale of the variables. Hard to interpret small or large.</a:t>
            </a:r>
            <a:endParaRPr lang="en-IN" dirty="0"/>
          </a:p>
          <a:p>
            <a:pPr>
              <a:lnSpc>
                <a:spcPct val="150000"/>
              </a:lnSpc>
              <a:buClr>
                <a:srgbClr val="E57725"/>
              </a:buClr>
              <a:buSzPct val="80000"/>
              <a:buFont typeface="Arial" panose="020B0604020202020204" pitchFamily="34" charset="0"/>
              <a:buChar char="►"/>
            </a:pPr>
            <a:r>
              <a:rPr lang="en-IN" dirty="0" smtClean="0"/>
              <a:t>Correlations: Standardized version of covariance, Positive </a:t>
            </a:r>
            <a:r>
              <a:rPr lang="en-IN" dirty="0"/>
              <a:t>and </a:t>
            </a:r>
            <a:r>
              <a:rPr lang="en-IN" dirty="0" smtClean="0"/>
              <a:t>negative do not depend </a:t>
            </a:r>
            <a:r>
              <a:rPr lang="en-IN" dirty="0"/>
              <a:t>on scale of the variables. </a:t>
            </a:r>
            <a:r>
              <a:rPr lang="en-IN" dirty="0" smtClean="0"/>
              <a:t>Always between 1 and -1.</a:t>
            </a:r>
            <a:endParaRPr lang="en-IN" dirty="0"/>
          </a:p>
          <a:p>
            <a:pPr>
              <a:lnSpc>
                <a:spcPct val="150000"/>
              </a:lnSpc>
              <a:buClr>
                <a:srgbClr val="E57725"/>
              </a:buClr>
              <a:buSzPct val="80000"/>
              <a:buFont typeface="Arial" panose="020B0604020202020204" pitchFamily="34" charset="0"/>
              <a:buChar char="►"/>
            </a:pPr>
            <a:r>
              <a:rPr lang="en-IN" dirty="0" smtClean="0"/>
              <a:t>Correlations 1,0 and -1</a:t>
            </a:r>
            <a:endParaRPr lang="en-IN" dirty="0" smtClean="0">
              <a:solidFill>
                <a:prstClr val="black"/>
              </a:solidFill>
              <a:cs typeface="Arial" panose="020B0604020202020204" pitchFamily="34" charset="0"/>
            </a:endParaRPr>
          </a:p>
        </p:txBody>
      </p:sp>
      <p:sp>
        <p:nvSpPr>
          <p:cNvPr id="7" name="Rectangle 6"/>
          <p:cNvSpPr/>
          <p:nvPr/>
        </p:nvSpPr>
        <p:spPr>
          <a:xfrm>
            <a:off x="6101008" y="2525383"/>
            <a:ext cx="4253606" cy="2585323"/>
          </a:xfrm>
          <a:prstGeom prst="rect">
            <a:avLst/>
          </a:prstGeom>
        </p:spPr>
        <p:txBody>
          <a:bodyPr wrap="square">
            <a:spAutoFit/>
          </a:bodyPr>
          <a:lstStyle/>
          <a:p>
            <a:r>
              <a:rPr lang="en-IN" dirty="0" smtClean="0">
                <a:latin typeface="Rockwell Condensed" panose="02060603050405020104" pitchFamily="18" charset="0"/>
              </a:rPr>
              <a:t>#Covariance</a:t>
            </a:r>
          </a:p>
          <a:p>
            <a:r>
              <a:rPr lang="en-IN" dirty="0" err="1" smtClean="0">
                <a:latin typeface="Rockwell Condensed" panose="02060603050405020104" pitchFamily="18" charset="0"/>
              </a:rPr>
              <a:t>cov</a:t>
            </a:r>
            <a:r>
              <a:rPr lang="en-IN" dirty="0" smtClean="0">
                <a:latin typeface="Rockwell Condensed" panose="02060603050405020104" pitchFamily="18" charset="0"/>
              </a:rPr>
              <a:t>(1:10,11:20)</a:t>
            </a:r>
          </a:p>
          <a:p>
            <a:endParaRPr lang="en-IN" dirty="0" smtClean="0">
              <a:latin typeface="Rockwell Condensed" panose="02060603050405020104" pitchFamily="18" charset="0"/>
            </a:endParaRPr>
          </a:p>
          <a:p>
            <a:r>
              <a:rPr lang="en-IN" dirty="0" smtClean="0">
                <a:latin typeface="Rockwell Condensed" panose="02060603050405020104" pitchFamily="18" charset="0"/>
              </a:rPr>
              <a:t>#Correlation</a:t>
            </a:r>
          </a:p>
          <a:p>
            <a:r>
              <a:rPr lang="en-IN" dirty="0" err="1" smtClean="0">
                <a:latin typeface="Rockwell Condensed" panose="02060603050405020104" pitchFamily="18" charset="0"/>
              </a:rPr>
              <a:t>cor</a:t>
            </a:r>
            <a:r>
              <a:rPr lang="en-IN" dirty="0" smtClean="0">
                <a:latin typeface="Rockwell Condensed" panose="02060603050405020104" pitchFamily="18" charset="0"/>
              </a:rPr>
              <a:t>(1:10,11:20)</a:t>
            </a:r>
          </a:p>
          <a:p>
            <a:endParaRPr lang="en-IN" dirty="0" smtClean="0">
              <a:latin typeface="Rockwell Condensed" panose="02060603050405020104" pitchFamily="18" charset="0"/>
            </a:endParaRPr>
          </a:p>
          <a:p>
            <a:r>
              <a:rPr lang="en-IN" dirty="0" smtClean="0">
                <a:latin typeface="Rockwell Condensed" panose="02060603050405020104" pitchFamily="18" charset="0"/>
              </a:rPr>
              <a:t>#Correlation</a:t>
            </a:r>
          </a:p>
          <a:p>
            <a:r>
              <a:rPr lang="en-IN" dirty="0" err="1" smtClean="0">
                <a:latin typeface="Rockwell Condensed" panose="02060603050405020104" pitchFamily="18" charset="0"/>
              </a:rPr>
              <a:t>cov</a:t>
            </a:r>
            <a:r>
              <a:rPr lang="en-IN" dirty="0" smtClean="0">
                <a:latin typeface="Rockwell Condensed" panose="02060603050405020104" pitchFamily="18" charset="0"/>
              </a:rPr>
              <a:t>(1:10,11:20)/</a:t>
            </a:r>
            <a:r>
              <a:rPr lang="en-IN" dirty="0" err="1" smtClean="0">
                <a:latin typeface="Rockwell Condensed" panose="02060603050405020104" pitchFamily="18" charset="0"/>
              </a:rPr>
              <a:t>sd</a:t>
            </a:r>
            <a:r>
              <a:rPr lang="en-IN" dirty="0" smtClean="0">
                <a:latin typeface="Rockwell Condensed" panose="02060603050405020104" pitchFamily="18" charset="0"/>
              </a:rPr>
              <a:t>(1:10)*</a:t>
            </a:r>
            <a:r>
              <a:rPr lang="en-IN" dirty="0" err="1" smtClean="0">
                <a:latin typeface="Rockwell Condensed" panose="02060603050405020104" pitchFamily="18" charset="0"/>
              </a:rPr>
              <a:t>sd</a:t>
            </a:r>
            <a:r>
              <a:rPr lang="en-IN" dirty="0" smtClean="0">
                <a:latin typeface="Rockwell Condensed" panose="02060603050405020104" pitchFamily="18" charset="0"/>
              </a:rPr>
              <a:t>(11:20)</a:t>
            </a:r>
          </a:p>
          <a:p>
            <a:endParaRPr lang="en-IN" dirty="0" smtClean="0">
              <a:latin typeface="Rockwell Condensed" panose="02060603050405020104" pitchFamily="18" charset="0"/>
            </a:endParaRPr>
          </a:p>
        </p:txBody>
      </p:sp>
    </p:spTree>
    <p:extLst>
      <p:ext uri="{BB962C8B-B14F-4D97-AF65-F5344CB8AC3E}">
        <p14:creationId xmlns:p14="http://schemas.microsoft.com/office/powerpoint/2010/main" val="319572027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75</a:t>
            </a:fld>
            <a:endParaRPr lang="en-US" dirty="0">
              <a:solidFill>
                <a:prstClr val="white"/>
              </a:solidFill>
            </a:endParaRPr>
          </a:p>
        </p:txBody>
      </p:sp>
      <p:sp>
        <p:nvSpPr>
          <p:cNvPr id="2" name="Title 1"/>
          <p:cNvSpPr>
            <a:spLocks noGrp="1"/>
          </p:cNvSpPr>
          <p:nvPr>
            <p:ph type="title"/>
          </p:nvPr>
        </p:nvSpPr>
        <p:spPr/>
        <p:txBody>
          <a:bodyPr/>
          <a:lstStyle/>
          <a:p>
            <a:r>
              <a:rPr lang="en-IN" dirty="0" smtClean="0"/>
              <a:t>Autocorrelation </a:t>
            </a:r>
            <a:endParaRPr lang="en-IN" dirty="0"/>
          </a:p>
        </p:txBody>
      </p:sp>
      <p:sp>
        <p:nvSpPr>
          <p:cNvPr id="8" name="Text Placeholder 6"/>
          <p:cNvSpPr txBox="1">
            <a:spLocks/>
          </p:cNvSpPr>
          <p:nvPr/>
        </p:nvSpPr>
        <p:spPr>
          <a:xfrm>
            <a:off x="254000" y="1563688"/>
            <a:ext cx="9855915" cy="42158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t>Very powerful tool for time series analysis and constructing the ARIMA model.</a:t>
            </a:r>
          </a:p>
          <a:p>
            <a:pPr>
              <a:lnSpc>
                <a:spcPct val="150000"/>
              </a:lnSpc>
              <a:buClr>
                <a:srgbClr val="E57725"/>
              </a:buClr>
              <a:buSzPct val="80000"/>
              <a:buFont typeface="Arial" panose="020B0604020202020204" pitchFamily="34" charset="0"/>
              <a:buChar char="►"/>
            </a:pPr>
            <a:endParaRPr lang="en-IN" dirty="0" smtClean="0"/>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Helps study how each observation is related to its recent past.</a:t>
            </a: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Process with greater Autocorrelation are more predictable.</a:t>
            </a: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Correlation of the observation with it’s past values.</a:t>
            </a: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spTree>
    <p:extLst>
      <p:ext uri="{BB962C8B-B14F-4D97-AF65-F5344CB8AC3E}">
        <p14:creationId xmlns:p14="http://schemas.microsoft.com/office/powerpoint/2010/main" val="37314363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76</a:t>
            </a:fld>
            <a:endParaRPr lang="en-US" dirty="0">
              <a:solidFill>
                <a:prstClr val="white"/>
              </a:solidFill>
            </a:endParaRPr>
          </a:p>
        </p:txBody>
      </p:sp>
      <p:sp>
        <p:nvSpPr>
          <p:cNvPr id="2" name="Title 1"/>
          <p:cNvSpPr>
            <a:spLocks noGrp="1"/>
          </p:cNvSpPr>
          <p:nvPr>
            <p:ph type="title"/>
          </p:nvPr>
        </p:nvSpPr>
        <p:spPr/>
        <p:txBody>
          <a:bodyPr/>
          <a:lstStyle/>
          <a:p>
            <a:r>
              <a:rPr lang="en-IN" dirty="0" smtClean="0"/>
              <a:t>Autocorrelation </a:t>
            </a:r>
            <a:endParaRPr lang="en-IN" dirty="0"/>
          </a:p>
        </p:txBody>
      </p:sp>
      <p:cxnSp>
        <p:nvCxnSpPr>
          <p:cNvPr id="6" name="Straight Connector 5"/>
          <p:cNvCxnSpPr/>
          <p:nvPr/>
        </p:nvCxnSpPr>
        <p:spPr>
          <a:xfrm>
            <a:off x="5370491" y="1972345"/>
            <a:ext cx="0" cy="3923025"/>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 Placeholder 6"/>
          <p:cNvSpPr txBox="1">
            <a:spLocks/>
          </p:cNvSpPr>
          <p:nvPr/>
        </p:nvSpPr>
        <p:spPr>
          <a:xfrm>
            <a:off x="254000" y="1563688"/>
            <a:ext cx="4665729" cy="42158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The Plot used to visualize autocorrelations is called </a:t>
            </a:r>
            <a:r>
              <a:rPr lang="en-IN" dirty="0" err="1" smtClean="0">
                <a:solidFill>
                  <a:prstClr val="black"/>
                </a:solidFill>
                <a:cs typeface="Arial" panose="020B0604020202020204" pitchFamily="34" charset="0"/>
              </a:rPr>
              <a:t>correlogram</a:t>
            </a:r>
            <a:r>
              <a:rPr lang="en-IN" dirty="0" smtClean="0">
                <a:solidFill>
                  <a:prstClr val="black"/>
                </a:solidFill>
                <a:cs typeface="Arial" panose="020B0604020202020204" pitchFamily="34" charset="0"/>
              </a:rPr>
              <a:t> and is generated by the Autocorrelation function (ACF).</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Used to see the correlation of the points up to, and including, the lag unit.</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Plot shows us how far the time series is correlated with itself.</a:t>
            </a: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pic>
        <p:nvPicPr>
          <p:cNvPr id="3" name="Picture 2"/>
          <p:cNvPicPr>
            <a:picLocks noChangeAspect="1"/>
          </p:cNvPicPr>
          <p:nvPr/>
        </p:nvPicPr>
        <p:blipFill>
          <a:blip r:embed="rId3"/>
          <a:stretch>
            <a:fillRect/>
          </a:stretch>
        </p:blipFill>
        <p:spPr>
          <a:xfrm>
            <a:off x="5602309" y="1727646"/>
            <a:ext cx="6117465" cy="3797391"/>
          </a:xfrm>
          <a:prstGeom prst="rect">
            <a:avLst/>
          </a:prstGeom>
        </p:spPr>
      </p:pic>
    </p:spTree>
    <p:extLst>
      <p:ext uri="{BB962C8B-B14F-4D97-AF65-F5344CB8AC3E}">
        <p14:creationId xmlns:p14="http://schemas.microsoft.com/office/powerpoint/2010/main" val="9353165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77</a:t>
            </a:fld>
            <a:endParaRPr lang="en-US" dirty="0">
              <a:solidFill>
                <a:prstClr val="white"/>
              </a:solidFill>
            </a:endParaRPr>
          </a:p>
        </p:txBody>
      </p:sp>
      <p:sp>
        <p:nvSpPr>
          <p:cNvPr id="2" name="Title 1"/>
          <p:cNvSpPr>
            <a:spLocks noGrp="1"/>
          </p:cNvSpPr>
          <p:nvPr>
            <p:ph type="title"/>
          </p:nvPr>
        </p:nvSpPr>
        <p:spPr/>
        <p:txBody>
          <a:bodyPr/>
          <a:lstStyle/>
          <a:p>
            <a:r>
              <a:rPr lang="en-IN" dirty="0" smtClean="0"/>
              <a:t>Autocorrelation </a:t>
            </a:r>
            <a:endParaRPr lang="en-IN" dirty="0"/>
          </a:p>
        </p:txBody>
      </p:sp>
      <p:cxnSp>
        <p:nvCxnSpPr>
          <p:cNvPr id="6" name="Straight Connector 5"/>
          <p:cNvCxnSpPr/>
          <p:nvPr/>
        </p:nvCxnSpPr>
        <p:spPr>
          <a:xfrm>
            <a:off x="5370491" y="1972345"/>
            <a:ext cx="0" cy="3923025"/>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 Placeholder 6"/>
          <p:cNvSpPr txBox="1">
            <a:spLocks/>
          </p:cNvSpPr>
          <p:nvPr/>
        </p:nvSpPr>
        <p:spPr>
          <a:xfrm>
            <a:off x="254000" y="1563688"/>
            <a:ext cx="4665729" cy="42158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This series is not differenced and has a slow decay towards 0 correlation.</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Meaning that current values are much more correlated to recent values than values further in the past.</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Tells us it is not stationary and has to be differenced to become stationary.</a:t>
            </a:r>
          </a:p>
          <a:p>
            <a:pPr marL="0" indent="0">
              <a:lnSpc>
                <a:spcPct val="150000"/>
              </a:lnSpc>
              <a:buClr>
                <a:srgbClr val="E57725"/>
              </a:buClr>
              <a:buSzPct val="80000"/>
              <a:buNone/>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pic>
        <p:nvPicPr>
          <p:cNvPr id="5" name="Picture 4"/>
          <p:cNvPicPr>
            <a:picLocks noChangeAspect="1"/>
          </p:cNvPicPr>
          <p:nvPr/>
        </p:nvPicPr>
        <p:blipFill>
          <a:blip r:embed="rId3"/>
          <a:stretch>
            <a:fillRect/>
          </a:stretch>
        </p:blipFill>
        <p:spPr>
          <a:xfrm>
            <a:off x="5511800" y="1563688"/>
            <a:ext cx="6581640" cy="4424988"/>
          </a:xfrm>
          <a:prstGeom prst="rect">
            <a:avLst/>
          </a:prstGeom>
        </p:spPr>
      </p:pic>
    </p:spTree>
    <p:extLst>
      <p:ext uri="{BB962C8B-B14F-4D97-AF65-F5344CB8AC3E}">
        <p14:creationId xmlns:p14="http://schemas.microsoft.com/office/powerpoint/2010/main" val="87030853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78</a:t>
            </a:fld>
            <a:endParaRPr lang="en-US" dirty="0">
              <a:solidFill>
                <a:prstClr val="white"/>
              </a:solidFill>
            </a:endParaRPr>
          </a:p>
        </p:txBody>
      </p:sp>
      <p:sp>
        <p:nvSpPr>
          <p:cNvPr id="2" name="Title 1"/>
          <p:cNvSpPr>
            <a:spLocks noGrp="1"/>
          </p:cNvSpPr>
          <p:nvPr>
            <p:ph type="title"/>
          </p:nvPr>
        </p:nvSpPr>
        <p:spPr/>
        <p:txBody>
          <a:bodyPr/>
          <a:lstStyle/>
          <a:p>
            <a:r>
              <a:rPr lang="en-IN" dirty="0" smtClean="0"/>
              <a:t>Autocorrelation </a:t>
            </a:r>
            <a:endParaRPr lang="en-IN" dirty="0"/>
          </a:p>
        </p:txBody>
      </p:sp>
      <p:cxnSp>
        <p:nvCxnSpPr>
          <p:cNvPr id="6" name="Straight Connector 5"/>
          <p:cNvCxnSpPr/>
          <p:nvPr/>
        </p:nvCxnSpPr>
        <p:spPr>
          <a:xfrm>
            <a:off x="5370491" y="1972345"/>
            <a:ext cx="0" cy="3923025"/>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 Placeholder 6"/>
          <p:cNvSpPr txBox="1">
            <a:spLocks/>
          </p:cNvSpPr>
          <p:nvPr/>
        </p:nvSpPr>
        <p:spPr>
          <a:xfrm>
            <a:off x="254000" y="2518305"/>
            <a:ext cx="4665729" cy="2504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The same dataset with first difference.</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Lag 1 is significant, however the significance after lag 1  is much less and hence stationary.</a:t>
            </a: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pic>
        <p:nvPicPr>
          <p:cNvPr id="3" name="Picture 2"/>
          <p:cNvPicPr>
            <a:picLocks noChangeAspect="1"/>
          </p:cNvPicPr>
          <p:nvPr/>
        </p:nvPicPr>
        <p:blipFill>
          <a:blip r:embed="rId3"/>
          <a:stretch>
            <a:fillRect/>
          </a:stretch>
        </p:blipFill>
        <p:spPr>
          <a:xfrm>
            <a:off x="5511800" y="1422020"/>
            <a:ext cx="6368200" cy="3884075"/>
          </a:xfrm>
          <a:prstGeom prst="rect">
            <a:avLst/>
          </a:prstGeom>
        </p:spPr>
      </p:pic>
    </p:spTree>
    <p:extLst>
      <p:ext uri="{BB962C8B-B14F-4D97-AF65-F5344CB8AC3E}">
        <p14:creationId xmlns:p14="http://schemas.microsoft.com/office/powerpoint/2010/main" val="292092449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79</a:t>
            </a:fld>
            <a:endParaRPr lang="en-US" dirty="0">
              <a:solidFill>
                <a:prstClr val="white"/>
              </a:solidFill>
            </a:endParaRPr>
          </a:p>
        </p:txBody>
      </p:sp>
      <p:sp>
        <p:nvSpPr>
          <p:cNvPr id="2" name="Title 1"/>
          <p:cNvSpPr>
            <a:spLocks noGrp="1"/>
          </p:cNvSpPr>
          <p:nvPr>
            <p:ph type="title"/>
          </p:nvPr>
        </p:nvSpPr>
        <p:spPr/>
        <p:txBody>
          <a:bodyPr/>
          <a:lstStyle/>
          <a:p>
            <a:r>
              <a:rPr lang="en-IN" dirty="0" smtClean="0"/>
              <a:t>Autocorrelation </a:t>
            </a:r>
            <a:endParaRPr lang="en-IN" dirty="0"/>
          </a:p>
        </p:txBody>
      </p:sp>
      <p:cxnSp>
        <p:nvCxnSpPr>
          <p:cNvPr id="6" name="Straight Connector 5"/>
          <p:cNvCxnSpPr/>
          <p:nvPr/>
        </p:nvCxnSpPr>
        <p:spPr>
          <a:xfrm>
            <a:off x="5370491" y="1972345"/>
            <a:ext cx="0" cy="3923025"/>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 Placeholder 6"/>
          <p:cNvSpPr txBox="1">
            <a:spLocks/>
          </p:cNvSpPr>
          <p:nvPr/>
        </p:nvSpPr>
        <p:spPr>
          <a:xfrm>
            <a:off x="254000" y="2518305"/>
            <a:ext cx="4665729" cy="2504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The ACF plot is used to determine if we should use AR or MA or Both components.</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Also to determine the number of lags (p) to use.</a:t>
            </a: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pic>
        <p:nvPicPr>
          <p:cNvPr id="3" name="Picture 2"/>
          <p:cNvPicPr>
            <a:picLocks noChangeAspect="1"/>
          </p:cNvPicPr>
          <p:nvPr/>
        </p:nvPicPr>
        <p:blipFill>
          <a:blip r:embed="rId3"/>
          <a:stretch>
            <a:fillRect/>
          </a:stretch>
        </p:blipFill>
        <p:spPr>
          <a:xfrm>
            <a:off x="5511800" y="1422020"/>
            <a:ext cx="6368200" cy="3884075"/>
          </a:xfrm>
          <a:prstGeom prst="rect">
            <a:avLst/>
          </a:prstGeom>
        </p:spPr>
      </p:pic>
    </p:spTree>
    <p:extLst>
      <p:ext uri="{BB962C8B-B14F-4D97-AF65-F5344CB8AC3E}">
        <p14:creationId xmlns:p14="http://schemas.microsoft.com/office/powerpoint/2010/main" val="652879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999" y="-114221"/>
            <a:ext cx="9450439" cy="1325563"/>
          </a:xfrm>
        </p:spPr>
        <p:txBody>
          <a:bodyPr/>
          <a:lstStyle/>
          <a:p>
            <a:r>
              <a:rPr lang="en-US" dirty="0" smtClean="0"/>
              <a:t>Market Factor Analysis</a:t>
            </a:r>
            <a:endParaRPr lang="en-IN" dirty="0"/>
          </a:p>
        </p:txBody>
      </p:sp>
      <p:sp>
        <p:nvSpPr>
          <p:cNvPr id="4" name="Slide Number Placeholder 3"/>
          <p:cNvSpPr>
            <a:spLocks noGrp="1"/>
          </p:cNvSpPr>
          <p:nvPr>
            <p:ph type="sldNum" sz="quarter" idx="12"/>
          </p:nvPr>
        </p:nvSpPr>
        <p:spPr/>
        <p:txBody>
          <a:bodyPr/>
          <a:lstStyle/>
          <a:p>
            <a:fld id="{362E0BA0-CB3A-7549-A0BA-9675C268EFD9}" type="slidenum">
              <a:rPr lang="en-US" smtClean="0"/>
              <a:pPr/>
              <a:t>8</a:t>
            </a:fld>
            <a:endParaRPr lang="en-US" dirty="0"/>
          </a:p>
        </p:txBody>
      </p:sp>
      <p:sp>
        <p:nvSpPr>
          <p:cNvPr id="6" name="Content Placeholder 2"/>
          <p:cNvSpPr>
            <a:spLocks noGrp="1"/>
          </p:cNvSpPr>
          <p:nvPr>
            <p:ph idx="1" hasCustomPrompt="1"/>
          </p:nvPr>
        </p:nvSpPr>
        <p:spPr>
          <a:xfrm>
            <a:off x="253999" y="900906"/>
            <a:ext cx="11214100" cy="467836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
                <a:srgbClr val="E57725"/>
              </a:buClr>
              <a:buSzPct val="100000"/>
              <a:buFont typeface="Webdings" panose="05030102010509060703" pitchFamily="18" charset="2"/>
              <a:buChar char=""/>
              <a:tabLst/>
              <a:defRPr baseline="0">
                <a:latin typeface="Arial" panose="020B0604020202020204" pitchFamily="34" charset="0"/>
                <a:cs typeface="Arial" panose="020B0604020202020204" pitchFamily="34" charset="0"/>
              </a:defRPr>
            </a:lvl1pPr>
            <a:lvl2pPr marL="6858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2pPr>
            <a:lvl3pPr marL="11430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3pPr>
            <a:lvl4pPr marL="16002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4pPr>
            <a:lvl5pPr marL="20574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5pPr>
          </a:lstStyle>
          <a:p>
            <a:pPr>
              <a:buFont typeface="Wingdings" panose="05000000000000000000" pitchFamily="2" charset="2"/>
              <a:buChar char="Ø"/>
            </a:pPr>
            <a:r>
              <a:rPr lang="en-US" dirty="0" smtClean="0"/>
              <a:t> A company’s sales may depend on the behavior of certain market factors</a:t>
            </a:r>
          </a:p>
          <a:p>
            <a:pPr>
              <a:buFont typeface="Wingdings" panose="05000000000000000000" pitchFamily="2" charset="2"/>
              <a:buChar char="Ø"/>
            </a:pPr>
            <a:r>
              <a:rPr lang="en-US" dirty="0"/>
              <a:t> </a:t>
            </a:r>
            <a:r>
              <a:rPr lang="en-US" dirty="0" smtClean="0"/>
              <a:t>Principal factors which affect the sales may be determined </a:t>
            </a:r>
          </a:p>
          <a:p>
            <a:pPr>
              <a:buFont typeface="Wingdings" panose="05000000000000000000" pitchFamily="2" charset="2"/>
              <a:buChar char="Ø"/>
            </a:pPr>
            <a:r>
              <a:rPr lang="en-US" dirty="0"/>
              <a:t> </a:t>
            </a:r>
            <a:r>
              <a:rPr lang="en-US" dirty="0" smtClean="0"/>
              <a:t>By studying the behaviors of the factors, forecasting should be made</a:t>
            </a:r>
          </a:p>
          <a:p>
            <a:pPr>
              <a:buFont typeface="Wingdings" panose="05000000000000000000" pitchFamily="2" charset="2"/>
              <a:buChar char="Ø"/>
            </a:pPr>
            <a:r>
              <a:rPr lang="en-US" dirty="0" smtClean="0"/>
              <a:t> Sound method</a:t>
            </a:r>
          </a:p>
          <a:p>
            <a:pPr>
              <a:buFont typeface="Wingdings" panose="05000000000000000000" pitchFamily="2" charset="2"/>
              <a:buChar char="Ø"/>
            </a:pPr>
            <a:r>
              <a:rPr lang="en-US" dirty="0"/>
              <a:t> </a:t>
            </a:r>
            <a:r>
              <a:rPr lang="en-US" dirty="0" smtClean="0"/>
              <a:t>Costly and time-consuming</a:t>
            </a:r>
          </a:p>
          <a:p>
            <a:pPr>
              <a:buFont typeface="Wingdings" panose="05000000000000000000" pitchFamily="2" charset="2"/>
              <a:buChar char="Ø"/>
            </a:pPr>
            <a:r>
              <a:rPr lang="en-US" dirty="0" smtClean="0"/>
              <a:t> Short run process</a:t>
            </a:r>
            <a:endParaRPr lang="en-US" dirty="0"/>
          </a:p>
          <a:p>
            <a:pPr marL="0" indent="0">
              <a:buNone/>
            </a:pPr>
            <a:endParaRPr lang="en-US" dirty="0"/>
          </a:p>
        </p:txBody>
      </p:sp>
    </p:spTree>
    <p:extLst>
      <p:ext uri="{BB962C8B-B14F-4D97-AF65-F5344CB8AC3E}">
        <p14:creationId xmlns:p14="http://schemas.microsoft.com/office/powerpoint/2010/main" val="36962969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80</a:t>
            </a:fld>
            <a:endParaRPr lang="en-US" dirty="0">
              <a:solidFill>
                <a:prstClr val="white"/>
              </a:solidFill>
            </a:endParaRPr>
          </a:p>
        </p:txBody>
      </p:sp>
      <p:sp>
        <p:nvSpPr>
          <p:cNvPr id="2" name="Title 1"/>
          <p:cNvSpPr>
            <a:spLocks noGrp="1"/>
          </p:cNvSpPr>
          <p:nvPr>
            <p:ph type="title"/>
          </p:nvPr>
        </p:nvSpPr>
        <p:spPr/>
        <p:txBody>
          <a:bodyPr/>
          <a:lstStyle/>
          <a:p>
            <a:r>
              <a:rPr lang="en-IN" dirty="0" smtClean="0"/>
              <a:t>Autocorrelation </a:t>
            </a:r>
            <a:endParaRPr lang="en-IN" dirty="0"/>
          </a:p>
        </p:txBody>
      </p:sp>
      <p:sp>
        <p:nvSpPr>
          <p:cNvPr id="8" name="Text Placeholder 6"/>
          <p:cNvSpPr txBox="1">
            <a:spLocks/>
          </p:cNvSpPr>
          <p:nvPr/>
        </p:nvSpPr>
        <p:spPr>
          <a:xfrm>
            <a:off x="138451" y="1278779"/>
            <a:ext cx="5090732" cy="46165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Selecting AR and MA components in ARIMA model.</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Generally ARIMA uses either the AR term or the MA term. Models that use both terms are less common.</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If the model shows Positive correlation at lag 1 then AR terms are best.</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If it has Negative correlation at lag 1 then MA terms are best. </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The decay or cut off at the ACF will give us hints at what terms to use.</a:t>
            </a: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pic>
        <p:nvPicPr>
          <p:cNvPr id="5" name="Picture 4"/>
          <p:cNvPicPr>
            <a:picLocks noChangeAspect="1"/>
          </p:cNvPicPr>
          <p:nvPr/>
        </p:nvPicPr>
        <p:blipFill>
          <a:blip r:embed="rId3"/>
          <a:stretch>
            <a:fillRect/>
          </a:stretch>
        </p:blipFill>
        <p:spPr>
          <a:xfrm>
            <a:off x="5511800" y="1563688"/>
            <a:ext cx="2704921" cy="2385507"/>
          </a:xfrm>
          <a:prstGeom prst="rect">
            <a:avLst/>
          </a:prstGeom>
        </p:spPr>
      </p:pic>
      <p:cxnSp>
        <p:nvCxnSpPr>
          <p:cNvPr id="9" name="Straight Connector 8"/>
          <p:cNvCxnSpPr/>
          <p:nvPr/>
        </p:nvCxnSpPr>
        <p:spPr>
          <a:xfrm>
            <a:off x="5370491" y="197234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4"/>
          <a:stretch>
            <a:fillRect/>
          </a:stretch>
        </p:blipFill>
        <p:spPr>
          <a:xfrm>
            <a:off x="8216721" y="4082004"/>
            <a:ext cx="2704921" cy="2385507"/>
          </a:xfrm>
          <a:prstGeom prst="rect">
            <a:avLst/>
          </a:prstGeom>
        </p:spPr>
      </p:pic>
    </p:spTree>
    <p:extLst>
      <p:ext uri="{BB962C8B-B14F-4D97-AF65-F5344CB8AC3E}">
        <p14:creationId xmlns:p14="http://schemas.microsoft.com/office/powerpoint/2010/main" val="428801730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81</a:t>
            </a:fld>
            <a:endParaRPr lang="en-US" dirty="0">
              <a:solidFill>
                <a:prstClr val="white"/>
              </a:solidFill>
            </a:endParaRPr>
          </a:p>
        </p:txBody>
      </p:sp>
      <p:sp>
        <p:nvSpPr>
          <p:cNvPr id="2" name="Title 1"/>
          <p:cNvSpPr>
            <a:spLocks noGrp="1"/>
          </p:cNvSpPr>
          <p:nvPr>
            <p:ph type="title"/>
          </p:nvPr>
        </p:nvSpPr>
        <p:spPr/>
        <p:txBody>
          <a:bodyPr/>
          <a:lstStyle/>
          <a:p>
            <a:r>
              <a:rPr lang="en-IN" dirty="0" smtClean="0"/>
              <a:t>Autocorrelation </a:t>
            </a:r>
            <a:endParaRPr lang="en-IN" dirty="0"/>
          </a:p>
        </p:txBody>
      </p:sp>
      <p:sp>
        <p:nvSpPr>
          <p:cNvPr id="8" name="Text Placeholder 6"/>
          <p:cNvSpPr txBox="1">
            <a:spLocks/>
          </p:cNvSpPr>
          <p:nvPr/>
        </p:nvSpPr>
        <p:spPr>
          <a:xfrm>
            <a:off x="138451" y="1278779"/>
            <a:ext cx="5090732" cy="46165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Selecting AR and MA components in ARIMA model.</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Generally ARIMA uses either the AR term or the MA term. Models that use both terms are less common.</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If the model shows Positive correlation at lag 1 then AR terms are best.</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If it has Negative correlation at lag 1 then MA terms are best. </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The decay or cut off at the ACF will give us hints at what terms to use.</a:t>
            </a: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cxnSp>
        <p:nvCxnSpPr>
          <p:cNvPr id="9" name="Straight Connector 8"/>
          <p:cNvCxnSpPr/>
          <p:nvPr/>
        </p:nvCxnSpPr>
        <p:spPr>
          <a:xfrm>
            <a:off x="5370491" y="197234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5511800" y="1439186"/>
            <a:ext cx="6542825" cy="4295775"/>
          </a:xfrm>
          <a:prstGeom prst="rect">
            <a:avLst/>
          </a:prstGeom>
        </p:spPr>
      </p:pic>
    </p:spTree>
    <p:extLst>
      <p:ext uri="{BB962C8B-B14F-4D97-AF65-F5344CB8AC3E}">
        <p14:creationId xmlns:p14="http://schemas.microsoft.com/office/powerpoint/2010/main" val="73851540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82</a:t>
            </a:fld>
            <a:endParaRPr lang="en-US" dirty="0">
              <a:solidFill>
                <a:prstClr val="white"/>
              </a:solidFill>
            </a:endParaRPr>
          </a:p>
        </p:txBody>
      </p:sp>
      <p:sp>
        <p:nvSpPr>
          <p:cNvPr id="2" name="Title 1"/>
          <p:cNvSpPr>
            <a:spLocks noGrp="1"/>
          </p:cNvSpPr>
          <p:nvPr>
            <p:ph type="title"/>
          </p:nvPr>
        </p:nvSpPr>
        <p:spPr/>
        <p:txBody>
          <a:bodyPr/>
          <a:lstStyle/>
          <a:p>
            <a:r>
              <a:rPr lang="en-IN" dirty="0" smtClean="0"/>
              <a:t>Partial Autocorrelation </a:t>
            </a:r>
            <a:endParaRPr lang="en-IN" dirty="0"/>
          </a:p>
        </p:txBody>
      </p:sp>
      <p:sp>
        <p:nvSpPr>
          <p:cNvPr id="8" name="Text Placeholder 6"/>
          <p:cNvSpPr txBox="1">
            <a:spLocks/>
          </p:cNvSpPr>
          <p:nvPr/>
        </p:nvSpPr>
        <p:spPr>
          <a:xfrm>
            <a:off x="138451" y="1278779"/>
            <a:ext cx="5090732" cy="46165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The correlation between 2 variables controlling for the values of another set of variables.</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Better confirm our terms.</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Example : If we consider 3 consecutive values of a time series having some autocorrelation with each other.</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Correlation between current and lag 2 is autocorrelation.</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The same calculation for controlling for lag 1 is Partial Autocorrelation. </a:t>
            </a: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cxnSp>
        <p:nvCxnSpPr>
          <p:cNvPr id="9" name="Straight Connector 8"/>
          <p:cNvCxnSpPr/>
          <p:nvPr/>
        </p:nvCxnSpPr>
        <p:spPr>
          <a:xfrm>
            <a:off x="5370491" y="197234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stretch>
            <a:fillRect/>
          </a:stretch>
        </p:blipFill>
        <p:spPr>
          <a:xfrm>
            <a:off x="5633300" y="1278780"/>
            <a:ext cx="6421325" cy="2211396"/>
          </a:xfrm>
          <a:prstGeom prst="rect">
            <a:avLst/>
          </a:prstGeom>
        </p:spPr>
      </p:pic>
      <p:pic>
        <p:nvPicPr>
          <p:cNvPr id="6" name="Picture 5"/>
          <p:cNvPicPr>
            <a:picLocks noChangeAspect="1"/>
          </p:cNvPicPr>
          <p:nvPr/>
        </p:nvPicPr>
        <p:blipFill>
          <a:blip r:embed="rId4"/>
          <a:stretch>
            <a:fillRect/>
          </a:stretch>
        </p:blipFill>
        <p:spPr>
          <a:xfrm>
            <a:off x="5633300" y="3786389"/>
            <a:ext cx="6421325" cy="2108981"/>
          </a:xfrm>
          <a:prstGeom prst="rect">
            <a:avLst/>
          </a:prstGeom>
        </p:spPr>
      </p:pic>
    </p:spTree>
    <p:extLst>
      <p:ext uri="{BB962C8B-B14F-4D97-AF65-F5344CB8AC3E}">
        <p14:creationId xmlns:p14="http://schemas.microsoft.com/office/powerpoint/2010/main" val="22890976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83</a:t>
            </a:fld>
            <a:endParaRPr lang="en-US" dirty="0">
              <a:solidFill>
                <a:prstClr val="white"/>
              </a:solidFill>
            </a:endParaRPr>
          </a:p>
        </p:txBody>
      </p:sp>
      <p:sp>
        <p:nvSpPr>
          <p:cNvPr id="2" name="Title 1"/>
          <p:cNvSpPr>
            <a:spLocks noGrp="1"/>
          </p:cNvSpPr>
          <p:nvPr>
            <p:ph type="title"/>
          </p:nvPr>
        </p:nvSpPr>
        <p:spPr/>
        <p:txBody>
          <a:bodyPr/>
          <a:lstStyle/>
          <a:p>
            <a:r>
              <a:rPr lang="en-IN" dirty="0" smtClean="0"/>
              <a:t>Partial Autocorrelation </a:t>
            </a:r>
            <a:endParaRPr lang="en-IN" dirty="0"/>
          </a:p>
        </p:txBody>
      </p:sp>
      <p:sp>
        <p:nvSpPr>
          <p:cNvPr id="8" name="Text Placeholder 6"/>
          <p:cNvSpPr txBox="1">
            <a:spLocks/>
          </p:cNvSpPr>
          <p:nvPr/>
        </p:nvSpPr>
        <p:spPr>
          <a:xfrm>
            <a:off x="69661" y="1972345"/>
            <a:ext cx="5090732" cy="3600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PACF : Partial Autocorrelation plot.</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Significant  at lag 1.</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Inspecting PACF will give us hint as to how many AR terms to use to explain the autocorrelation in the series.</a:t>
            </a: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cxnSp>
        <p:nvCxnSpPr>
          <p:cNvPr id="9" name="Straight Connector 8"/>
          <p:cNvCxnSpPr/>
          <p:nvPr/>
        </p:nvCxnSpPr>
        <p:spPr>
          <a:xfrm>
            <a:off x="5370491" y="197234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3"/>
          <a:stretch>
            <a:fillRect/>
          </a:stretch>
        </p:blipFill>
        <p:spPr>
          <a:xfrm>
            <a:off x="5511800" y="1972345"/>
            <a:ext cx="6477000" cy="3806802"/>
          </a:xfrm>
          <a:prstGeom prst="rect">
            <a:avLst/>
          </a:prstGeom>
        </p:spPr>
      </p:pic>
    </p:spTree>
    <p:extLst>
      <p:ext uri="{BB962C8B-B14F-4D97-AF65-F5344CB8AC3E}">
        <p14:creationId xmlns:p14="http://schemas.microsoft.com/office/powerpoint/2010/main" val="362175452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84</a:t>
            </a:fld>
            <a:endParaRPr lang="en-US" dirty="0">
              <a:solidFill>
                <a:prstClr val="white"/>
              </a:solidFill>
            </a:endParaRPr>
          </a:p>
        </p:txBody>
      </p:sp>
      <p:sp>
        <p:nvSpPr>
          <p:cNvPr id="2" name="Title 1"/>
          <p:cNvSpPr>
            <a:spLocks noGrp="1"/>
          </p:cNvSpPr>
          <p:nvPr>
            <p:ph type="title"/>
          </p:nvPr>
        </p:nvSpPr>
        <p:spPr/>
        <p:txBody>
          <a:bodyPr/>
          <a:lstStyle/>
          <a:p>
            <a:r>
              <a:rPr lang="en-IN" dirty="0" smtClean="0"/>
              <a:t>Partial Autocorrelation </a:t>
            </a:r>
            <a:endParaRPr lang="en-IN" dirty="0"/>
          </a:p>
        </p:txBody>
      </p:sp>
      <p:sp>
        <p:nvSpPr>
          <p:cNvPr id="8" name="Text Placeholder 6"/>
          <p:cNvSpPr txBox="1">
            <a:spLocks/>
          </p:cNvSpPr>
          <p:nvPr/>
        </p:nvSpPr>
        <p:spPr>
          <a:xfrm>
            <a:off x="138451" y="1563688"/>
            <a:ext cx="5090732" cy="19908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If PACF drops at lag k then it indicates to a AR(k) model.</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If it drops of more gradually it suggests an MA model.</a:t>
            </a: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cxnSp>
        <p:nvCxnSpPr>
          <p:cNvPr id="9" name="Straight Connector 8"/>
          <p:cNvCxnSpPr/>
          <p:nvPr/>
        </p:nvCxnSpPr>
        <p:spPr>
          <a:xfrm>
            <a:off x="5370491" y="197234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5511800" y="1972346"/>
            <a:ext cx="3194318" cy="2741322"/>
          </a:xfrm>
          <a:prstGeom prst="rect">
            <a:avLst/>
          </a:prstGeom>
        </p:spPr>
      </p:pic>
      <p:pic>
        <p:nvPicPr>
          <p:cNvPr id="5" name="Picture 4"/>
          <p:cNvPicPr>
            <a:picLocks noChangeAspect="1"/>
          </p:cNvPicPr>
          <p:nvPr/>
        </p:nvPicPr>
        <p:blipFill>
          <a:blip r:embed="rId4"/>
          <a:stretch>
            <a:fillRect/>
          </a:stretch>
        </p:blipFill>
        <p:spPr>
          <a:xfrm>
            <a:off x="8706118" y="4135733"/>
            <a:ext cx="2932091" cy="2496887"/>
          </a:xfrm>
          <a:prstGeom prst="rect">
            <a:avLst/>
          </a:prstGeom>
        </p:spPr>
      </p:pic>
      <p:sp>
        <p:nvSpPr>
          <p:cNvPr id="10" name="Rectangle 9"/>
          <p:cNvSpPr/>
          <p:nvPr/>
        </p:nvSpPr>
        <p:spPr>
          <a:xfrm>
            <a:off x="138451" y="3587470"/>
            <a:ext cx="4253606" cy="2585323"/>
          </a:xfrm>
          <a:prstGeom prst="rect">
            <a:avLst/>
          </a:prstGeom>
        </p:spPr>
        <p:txBody>
          <a:bodyPr wrap="square">
            <a:spAutoFit/>
          </a:bodyPr>
          <a:lstStyle/>
          <a:p>
            <a:r>
              <a:rPr lang="en-IN" dirty="0" smtClean="0">
                <a:latin typeface="Rockwell Condensed" panose="02060603050405020104" pitchFamily="18" charset="0"/>
              </a:rPr>
              <a:t># Get Time Series Data</a:t>
            </a:r>
          </a:p>
          <a:p>
            <a:r>
              <a:rPr lang="en-IN" dirty="0" err="1" smtClean="0">
                <a:latin typeface="Rockwell Condensed" panose="02060603050405020104" pitchFamily="18" charset="0"/>
              </a:rPr>
              <a:t>tsdata</a:t>
            </a:r>
            <a:r>
              <a:rPr lang="en-IN" dirty="0" smtClean="0">
                <a:latin typeface="Rockwell Condensed" panose="02060603050405020104" pitchFamily="18" charset="0"/>
              </a:rPr>
              <a:t>&lt;-</a:t>
            </a:r>
            <a:r>
              <a:rPr lang="en-IN" dirty="0" err="1" smtClean="0">
                <a:latin typeface="Rockwell Condensed" panose="02060603050405020104" pitchFamily="18" charset="0"/>
              </a:rPr>
              <a:t>as.ts</a:t>
            </a:r>
            <a:r>
              <a:rPr lang="en-IN" dirty="0" smtClean="0">
                <a:latin typeface="Rockwell Condensed" panose="02060603050405020104" pitchFamily="18" charset="0"/>
              </a:rPr>
              <a:t>(</a:t>
            </a:r>
            <a:r>
              <a:rPr lang="en-IN" dirty="0" err="1" smtClean="0">
                <a:latin typeface="Rockwell Condensed" panose="02060603050405020104" pitchFamily="18" charset="0"/>
              </a:rPr>
              <a:t>dmseries</a:t>
            </a:r>
            <a:r>
              <a:rPr lang="en-IN" dirty="0" smtClean="0">
                <a:latin typeface="Rockwell Condensed" panose="02060603050405020104" pitchFamily="18" charset="0"/>
              </a:rPr>
              <a:t>("http://data.is/1RvZGQL"))</a:t>
            </a:r>
          </a:p>
          <a:p>
            <a:r>
              <a:rPr lang="en-IN" dirty="0" err="1" smtClean="0">
                <a:latin typeface="Rockwell Condensed" panose="02060603050405020104" pitchFamily="18" charset="0"/>
              </a:rPr>
              <a:t>ts.plot</a:t>
            </a:r>
            <a:r>
              <a:rPr lang="en-IN" dirty="0" smtClean="0">
                <a:latin typeface="Rockwell Condensed" panose="02060603050405020104" pitchFamily="18" charset="0"/>
              </a:rPr>
              <a:t>(</a:t>
            </a:r>
            <a:r>
              <a:rPr lang="en-IN" dirty="0" err="1" smtClean="0">
                <a:latin typeface="Rockwell Condensed" panose="02060603050405020104" pitchFamily="18" charset="0"/>
              </a:rPr>
              <a:t>tsdata</a:t>
            </a:r>
            <a:r>
              <a:rPr lang="en-IN" dirty="0" smtClean="0">
                <a:latin typeface="Rockwell Condensed" panose="02060603050405020104" pitchFamily="18" charset="0"/>
              </a:rPr>
              <a:t>)</a:t>
            </a:r>
          </a:p>
          <a:p>
            <a:endParaRPr lang="en-IN" dirty="0">
              <a:latin typeface="Rockwell Condensed" panose="02060603050405020104" pitchFamily="18" charset="0"/>
            </a:endParaRPr>
          </a:p>
          <a:p>
            <a:r>
              <a:rPr lang="en-IN" dirty="0" smtClean="0">
                <a:latin typeface="Rockwell Condensed" panose="02060603050405020104" pitchFamily="18" charset="0"/>
              </a:rPr>
              <a:t># ACF</a:t>
            </a:r>
          </a:p>
          <a:p>
            <a:r>
              <a:rPr lang="en-IN" dirty="0" err="1" smtClean="0">
                <a:latin typeface="Rockwell Condensed" panose="02060603050405020104" pitchFamily="18" charset="0"/>
              </a:rPr>
              <a:t>acf</a:t>
            </a:r>
            <a:r>
              <a:rPr lang="en-IN" dirty="0" smtClean="0">
                <a:latin typeface="Rockwell Condensed" panose="02060603050405020104" pitchFamily="18" charset="0"/>
              </a:rPr>
              <a:t>(</a:t>
            </a:r>
            <a:r>
              <a:rPr lang="en-IN" dirty="0" err="1" smtClean="0">
                <a:latin typeface="Rockwell Condensed" panose="02060603050405020104" pitchFamily="18" charset="0"/>
              </a:rPr>
              <a:t>tsdata,plot</a:t>
            </a:r>
            <a:r>
              <a:rPr lang="en-IN" dirty="0" smtClean="0">
                <a:latin typeface="Rockwell Condensed" panose="02060603050405020104" pitchFamily="18" charset="0"/>
              </a:rPr>
              <a:t> = TRUE)</a:t>
            </a:r>
          </a:p>
          <a:p>
            <a:endParaRPr lang="en-IN" dirty="0" smtClean="0">
              <a:latin typeface="Rockwell Condensed" panose="02060603050405020104" pitchFamily="18" charset="0"/>
            </a:endParaRPr>
          </a:p>
          <a:p>
            <a:r>
              <a:rPr lang="en-IN" dirty="0" smtClean="0">
                <a:latin typeface="Rockwell Condensed" panose="02060603050405020104" pitchFamily="18" charset="0"/>
              </a:rPr>
              <a:t># PACF</a:t>
            </a:r>
          </a:p>
          <a:p>
            <a:r>
              <a:rPr lang="en-IN" dirty="0" err="1" smtClean="0">
                <a:latin typeface="Rockwell Condensed" panose="02060603050405020104" pitchFamily="18" charset="0"/>
              </a:rPr>
              <a:t>pacf</a:t>
            </a:r>
            <a:r>
              <a:rPr lang="en-IN" dirty="0" smtClean="0">
                <a:latin typeface="Rockwell Condensed" panose="02060603050405020104" pitchFamily="18" charset="0"/>
              </a:rPr>
              <a:t>(</a:t>
            </a:r>
            <a:r>
              <a:rPr lang="en-IN" dirty="0" err="1" smtClean="0">
                <a:latin typeface="Rockwell Condensed" panose="02060603050405020104" pitchFamily="18" charset="0"/>
              </a:rPr>
              <a:t>tsdata,plot</a:t>
            </a:r>
            <a:r>
              <a:rPr lang="en-IN" dirty="0" smtClean="0">
                <a:latin typeface="Rockwell Condensed" panose="02060603050405020104" pitchFamily="18" charset="0"/>
              </a:rPr>
              <a:t> = TRUE)</a:t>
            </a:r>
          </a:p>
        </p:txBody>
      </p:sp>
    </p:spTree>
    <p:extLst>
      <p:ext uri="{BB962C8B-B14F-4D97-AF65-F5344CB8AC3E}">
        <p14:creationId xmlns:p14="http://schemas.microsoft.com/office/powerpoint/2010/main" val="8920501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85</a:t>
            </a:fld>
            <a:endParaRPr lang="en-US" dirty="0">
              <a:solidFill>
                <a:prstClr val="white"/>
              </a:solidFill>
            </a:endParaRPr>
          </a:p>
        </p:txBody>
      </p:sp>
      <p:sp>
        <p:nvSpPr>
          <p:cNvPr id="2" name="Title 1"/>
          <p:cNvSpPr>
            <a:spLocks noGrp="1"/>
          </p:cNvSpPr>
          <p:nvPr>
            <p:ph type="title"/>
          </p:nvPr>
        </p:nvSpPr>
        <p:spPr/>
        <p:txBody>
          <a:bodyPr/>
          <a:lstStyle/>
          <a:p>
            <a:r>
              <a:rPr lang="en-IN" dirty="0" smtClean="0"/>
              <a:t>Autoregressive Component</a:t>
            </a:r>
            <a:endParaRPr lang="en-IN" dirty="0"/>
          </a:p>
        </p:txBody>
      </p:sp>
      <p:sp>
        <p:nvSpPr>
          <p:cNvPr id="8" name="Text Placeholder 6"/>
          <p:cNvSpPr txBox="1">
            <a:spLocks/>
          </p:cNvSpPr>
          <p:nvPr/>
        </p:nvSpPr>
        <p:spPr>
          <a:xfrm>
            <a:off x="134056" y="1392796"/>
            <a:ext cx="5090732" cy="45025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A purely AR model forecast variables based on the combination of the past values of the variables.</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AR models act like linear regression models and the more AR terms means more previous periods used in the forecast.</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Once a series is stationary the next step is to determine the number of AR terms required to account for any autocorrelation left in the series .</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The ACF and PACF plots help in determining number of AR terms to include.</a:t>
            </a: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cxnSp>
        <p:nvCxnSpPr>
          <p:cNvPr id="9" name="Straight Connector 8"/>
          <p:cNvCxnSpPr/>
          <p:nvPr/>
        </p:nvCxnSpPr>
        <p:spPr>
          <a:xfrm>
            <a:off x="5370491" y="197234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5615189" y="3953814"/>
            <a:ext cx="6078828" cy="1941555"/>
          </a:xfrm>
          <a:prstGeom prst="rect">
            <a:avLst/>
          </a:prstGeom>
        </p:spPr>
      </p:pic>
      <p:pic>
        <p:nvPicPr>
          <p:cNvPr id="5" name="Picture 4"/>
          <p:cNvPicPr>
            <a:picLocks noChangeAspect="1"/>
          </p:cNvPicPr>
          <p:nvPr/>
        </p:nvPicPr>
        <p:blipFill>
          <a:blip r:embed="rId4"/>
          <a:stretch>
            <a:fillRect/>
          </a:stretch>
        </p:blipFill>
        <p:spPr>
          <a:xfrm>
            <a:off x="5580107" y="1803042"/>
            <a:ext cx="6113910" cy="1926486"/>
          </a:xfrm>
          <a:prstGeom prst="rect">
            <a:avLst/>
          </a:prstGeom>
        </p:spPr>
      </p:pic>
    </p:spTree>
    <p:extLst>
      <p:ext uri="{BB962C8B-B14F-4D97-AF65-F5344CB8AC3E}">
        <p14:creationId xmlns:p14="http://schemas.microsoft.com/office/powerpoint/2010/main" val="28897861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86</a:t>
            </a:fld>
            <a:endParaRPr lang="en-US" dirty="0">
              <a:solidFill>
                <a:prstClr val="white"/>
              </a:solidFill>
            </a:endParaRPr>
          </a:p>
        </p:txBody>
      </p:sp>
      <p:sp>
        <p:nvSpPr>
          <p:cNvPr id="2" name="Title 1"/>
          <p:cNvSpPr>
            <a:spLocks noGrp="1"/>
          </p:cNvSpPr>
          <p:nvPr>
            <p:ph type="title"/>
          </p:nvPr>
        </p:nvSpPr>
        <p:spPr/>
        <p:txBody>
          <a:bodyPr/>
          <a:lstStyle/>
          <a:p>
            <a:r>
              <a:rPr lang="en-IN" dirty="0" smtClean="0"/>
              <a:t>Autoregressive Component</a:t>
            </a:r>
            <a:endParaRPr lang="en-IN" dirty="0"/>
          </a:p>
        </p:txBody>
      </p:sp>
      <p:sp>
        <p:nvSpPr>
          <p:cNvPr id="8" name="Text Placeholder 6"/>
          <p:cNvSpPr txBox="1">
            <a:spLocks/>
          </p:cNvSpPr>
          <p:nvPr/>
        </p:nvSpPr>
        <p:spPr>
          <a:xfrm>
            <a:off x="134056" y="1392796"/>
            <a:ext cx="5090732" cy="45025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However, this alone cannot lead to the best model.</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These plots help in choosing a few models to test against each other. 	</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The ACF plot will show autocorrelation decaying towards 0.</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PACF plot will cut off quickly towards 0.</a:t>
            </a: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cxnSp>
        <p:nvCxnSpPr>
          <p:cNvPr id="9" name="Straight Connector 8"/>
          <p:cNvCxnSpPr/>
          <p:nvPr/>
        </p:nvCxnSpPr>
        <p:spPr>
          <a:xfrm>
            <a:off x="5370491" y="197234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5"/>
          <p:cNvPicPr>
            <a:picLocks noChangeAspect="1"/>
          </p:cNvPicPr>
          <p:nvPr/>
        </p:nvPicPr>
        <p:blipFill>
          <a:blip r:embed="rId3"/>
          <a:stretch>
            <a:fillRect/>
          </a:stretch>
        </p:blipFill>
        <p:spPr>
          <a:xfrm>
            <a:off x="5511801" y="1563688"/>
            <a:ext cx="6581462" cy="2173800"/>
          </a:xfrm>
          <a:prstGeom prst="rect">
            <a:avLst/>
          </a:prstGeom>
        </p:spPr>
      </p:pic>
      <p:pic>
        <p:nvPicPr>
          <p:cNvPr id="7" name="Picture 6"/>
          <p:cNvPicPr>
            <a:picLocks noChangeAspect="1"/>
          </p:cNvPicPr>
          <p:nvPr/>
        </p:nvPicPr>
        <p:blipFill>
          <a:blip r:embed="rId4"/>
          <a:stretch>
            <a:fillRect/>
          </a:stretch>
        </p:blipFill>
        <p:spPr>
          <a:xfrm>
            <a:off x="5572125" y="3737488"/>
            <a:ext cx="6521138" cy="2157882"/>
          </a:xfrm>
          <a:prstGeom prst="rect">
            <a:avLst/>
          </a:prstGeom>
        </p:spPr>
      </p:pic>
    </p:spTree>
    <p:extLst>
      <p:ext uri="{BB962C8B-B14F-4D97-AF65-F5344CB8AC3E}">
        <p14:creationId xmlns:p14="http://schemas.microsoft.com/office/powerpoint/2010/main" val="105596756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87</a:t>
            </a:fld>
            <a:endParaRPr lang="en-US" dirty="0">
              <a:solidFill>
                <a:prstClr val="white"/>
              </a:solidFill>
            </a:endParaRPr>
          </a:p>
        </p:txBody>
      </p:sp>
      <p:sp>
        <p:nvSpPr>
          <p:cNvPr id="2" name="Title 1"/>
          <p:cNvSpPr>
            <a:spLocks noGrp="1"/>
          </p:cNvSpPr>
          <p:nvPr>
            <p:ph type="title"/>
          </p:nvPr>
        </p:nvSpPr>
        <p:spPr/>
        <p:txBody>
          <a:bodyPr/>
          <a:lstStyle/>
          <a:p>
            <a:r>
              <a:rPr lang="en-IN" dirty="0" smtClean="0"/>
              <a:t>Autoregressive Component</a:t>
            </a:r>
            <a:endParaRPr lang="en-IN" dirty="0"/>
          </a:p>
        </p:txBody>
      </p:sp>
      <p:sp>
        <p:nvSpPr>
          <p:cNvPr id="8" name="Text Placeholder 6"/>
          <p:cNvSpPr txBox="1">
            <a:spLocks/>
          </p:cNvSpPr>
          <p:nvPr/>
        </p:nvSpPr>
        <p:spPr>
          <a:xfrm>
            <a:off x="254000" y="2734542"/>
            <a:ext cx="5090732" cy="45025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If the ACF of a stationary time series shows positive at lag 1 – AR terms are best.</a:t>
            </a: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cxnSp>
        <p:nvCxnSpPr>
          <p:cNvPr id="9" name="Straight Connector 8"/>
          <p:cNvCxnSpPr/>
          <p:nvPr/>
        </p:nvCxnSpPr>
        <p:spPr>
          <a:xfrm>
            <a:off x="5370491" y="197234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6683777" y="2644121"/>
            <a:ext cx="4185992" cy="2341708"/>
          </a:xfrm>
          <a:prstGeom prst="rect">
            <a:avLst/>
          </a:prstGeom>
        </p:spPr>
      </p:pic>
    </p:spTree>
    <p:extLst>
      <p:ext uri="{BB962C8B-B14F-4D97-AF65-F5344CB8AC3E}">
        <p14:creationId xmlns:p14="http://schemas.microsoft.com/office/powerpoint/2010/main" val="25368709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88</a:t>
            </a:fld>
            <a:endParaRPr lang="en-US">
              <a:solidFill>
                <a:prstClr val="white"/>
              </a:solidFill>
            </a:endParaRPr>
          </a:p>
        </p:txBody>
      </p:sp>
      <p:sp>
        <p:nvSpPr>
          <p:cNvPr id="18" name="Title 1"/>
          <p:cNvSpPr>
            <a:spLocks noGrp="1"/>
          </p:cNvSpPr>
          <p:nvPr>
            <p:ph type="title"/>
          </p:nvPr>
        </p:nvSpPr>
        <p:spPr>
          <a:xfrm>
            <a:off x="254000" y="238125"/>
            <a:ext cx="8623782" cy="1325563"/>
          </a:xfrm>
        </p:spPr>
        <p:txBody>
          <a:bodyPr/>
          <a:lstStyle/>
          <a:p>
            <a:r>
              <a:rPr lang="en-US" dirty="0" smtClean="0"/>
              <a:t>R console</a:t>
            </a:r>
            <a:endParaRPr lang="en-IN" dirty="0"/>
          </a:p>
        </p:txBody>
      </p:sp>
      <p:sp>
        <p:nvSpPr>
          <p:cNvPr id="17" name="Text Placeholder 6"/>
          <p:cNvSpPr txBox="1">
            <a:spLocks/>
          </p:cNvSpPr>
          <p:nvPr/>
        </p:nvSpPr>
        <p:spPr>
          <a:xfrm>
            <a:off x="384960" y="1403688"/>
            <a:ext cx="4054658" cy="485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endParaRPr lang="en-IN" sz="1400" dirty="0" smtClean="0"/>
          </a:p>
        </p:txBody>
      </p:sp>
      <p:sp>
        <p:nvSpPr>
          <p:cNvPr id="10" name="Rectangle 9"/>
          <p:cNvSpPr/>
          <p:nvPr/>
        </p:nvSpPr>
        <p:spPr>
          <a:xfrm>
            <a:off x="243904" y="1965050"/>
            <a:ext cx="4601335" cy="3416320"/>
          </a:xfrm>
          <a:prstGeom prst="rect">
            <a:avLst/>
          </a:prstGeom>
        </p:spPr>
        <p:txBody>
          <a:bodyPr wrap="square">
            <a:spAutoFit/>
          </a:bodyPr>
          <a:lstStyle/>
          <a:p>
            <a:r>
              <a:rPr lang="en-IN" dirty="0" smtClean="0">
                <a:latin typeface="Rockwell Condensed" panose="02060603050405020104" pitchFamily="18" charset="0"/>
              </a:rPr>
              <a:t>#CHAPTER 3</a:t>
            </a:r>
          </a:p>
          <a:p>
            <a:endParaRPr lang="en-IN" dirty="0" smtClean="0">
              <a:latin typeface="Rockwell Condensed" panose="02060603050405020104" pitchFamily="18" charset="0"/>
            </a:endParaRPr>
          </a:p>
          <a:p>
            <a:r>
              <a:rPr lang="en-IN" dirty="0" smtClean="0">
                <a:latin typeface="Rockwell Condensed" panose="02060603050405020104" pitchFamily="18" charset="0"/>
              </a:rPr>
              <a:t>#AR model estimation and forecasting</a:t>
            </a:r>
          </a:p>
          <a:p>
            <a:endParaRPr lang="en-IN" dirty="0" smtClean="0">
              <a:latin typeface="Rockwell Condensed" panose="02060603050405020104" pitchFamily="18" charset="0"/>
            </a:endParaRPr>
          </a:p>
          <a:p>
            <a:r>
              <a:rPr lang="en-IN" dirty="0" err="1" smtClean="0">
                <a:latin typeface="Rockwell Condensed" panose="02060603050405020104" pitchFamily="18" charset="0"/>
              </a:rPr>
              <a:t>install.packages</a:t>
            </a:r>
            <a:r>
              <a:rPr lang="en-IN" dirty="0" smtClean="0">
                <a:latin typeface="Rockwell Condensed" panose="02060603050405020104" pitchFamily="18" charset="0"/>
              </a:rPr>
              <a:t>("</a:t>
            </a:r>
            <a:r>
              <a:rPr lang="en-IN" dirty="0" err="1" smtClean="0">
                <a:latin typeface="Rockwell Condensed" panose="02060603050405020104" pitchFamily="18" charset="0"/>
              </a:rPr>
              <a:t>Ecdat</a:t>
            </a:r>
            <a:r>
              <a:rPr lang="en-IN" dirty="0" smtClean="0">
                <a:latin typeface="Rockwell Condensed" panose="02060603050405020104" pitchFamily="18" charset="0"/>
              </a:rPr>
              <a:t>")</a:t>
            </a:r>
          </a:p>
          <a:p>
            <a:r>
              <a:rPr lang="en-IN" dirty="0" smtClean="0">
                <a:latin typeface="Rockwell Condensed" panose="02060603050405020104" pitchFamily="18" charset="0"/>
              </a:rPr>
              <a:t>library(</a:t>
            </a:r>
            <a:r>
              <a:rPr lang="en-IN" dirty="0" err="1" smtClean="0">
                <a:latin typeface="Rockwell Condensed" panose="02060603050405020104" pitchFamily="18" charset="0"/>
              </a:rPr>
              <a:t>Ecdat</a:t>
            </a:r>
            <a:r>
              <a:rPr lang="en-IN" dirty="0" smtClean="0">
                <a:latin typeface="Rockwell Condensed" panose="02060603050405020104" pitchFamily="18" charset="0"/>
              </a:rPr>
              <a:t>)</a:t>
            </a:r>
          </a:p>
          <a:p>
            <a:r>
              <a:rPr lang="en-IN" dirty="0" smtClean="0">
                <a:latin typeface="Rockwell Condensed" panose="02060603050405020104" pitchFamily="18" charset="0"/>
              </a:rPr>
              <a:t>data(</a:t>
            </a:r>
            <a:r>
              <a:rPr lang="en-IN" dirty="0" err="1" smtClean="0">
                <a:latin typeface="Rockwell Condensed" panose="02060603050405020104" pitchFamily="18" charset="0"/>
              </a:rPr>
              <a:t>Mishkin,package</a:t>
            </a:r>
            <a:r>
              <a:rPr lang="en-IN" dirty="0" smtClean="0">
                <a:latin typeface="Rockwell Condensed" panose="02060603050405020104" pitchFamily="18" charset="0"/>
              </a:rPr>
              <a:t> = "</a:t>
            </a:r>
            <a:r>
              <a:rPr lang="en-IN" dirty="0" err="1" smtClean="0">
                <a:latin typeface="Rockwell Condensed" panose="02060603050405020104" pitchFamily="18" charset="0"/>
              </a:rPr>
              <a:t>Ecdat</a:t>
            </a:r>
            <a:r>
              <a:rPr lang="en-IN" dirty="0" smtClean="0">
                <a:latin typeface="Rockwell Condensed" panose="02060603050405020104" pitchFamily="18" charset="0"/>
              </a:rPr>
              <a:t>")</a:t>
            </a:r>
          </a:p>
          <a:p>
            <a:endParaRPr lang="en-IN" dirty="0" smtClean="0">
              <a:latin typeface="Rockwell Condensed" panose="02060603050405020104" pitchFamily="18" charset="0"/>
            </a:endParaRPr>
          </a:p>
          <a:p>
            <a:r>
              <a:rPr lang="en-IN" dirty="0" smtClean="0">
                <a:latin typeface="Rockwell Condensed" panose="02060603050405020104" pitchFamily="18" charset="0"/>
              </a:rPr>
              <a:t>#explore and inspect data series</a:t>
            </a:r>
          </a:p>
          <a:p>
            <a:r>
              <a:rPr lang="en-IN" dirty="0" smtClean="0">
                <a:latin typeface="Rockwell Condensed" panose="02060603050405020104" pitchFamily="18" charset="0"/>
              </a:rPr>
              <a:t>inflation &lt;-</a:t>
            </a:r>
            <a:r>
              <a:rPr lang="en-IN" dirty="0" err="1" smtClean="0">
                <a:latin typeface="Rockwell Condensed" panose="02060603050405020104" pitchFamily="18" charset="0"/>
              </a:rPr>
              <a:t>as.ts</a:t>
            </a:r>
            <a:r>
              <a:rPr lang="en-IN" dirty="0" smtClean="0">
                <a:latin typeface="Rockwell Condensed" panose="02060603050405020104" pitchFamily="18" charset="0"/>
              </a:rPr>
              <a:t>(</a:t>
            </a:r>
            <a:r>
              <a:rPr lang="en-IN" dirty="0" err="1" smtClean="0">
                <a:latin typeface="Rockwell Condensed" panose="02060603050405020104" pitchFamily="18" charset="0"/>
              </a:rPr>
              <a:t>Mishkin</a:t>
            </a:r>
            <a:r>
              <a:rPr lang="en-IN" dirty="0" smtClean="0">
                <a:latin typeface="Rockwell Condensed" panose="02060603050405020104" pitchFamily="18" charset="0"/>
              </a:rPr>
              <a:t>[,1])</a:t>
            </a:r>
          </a:p>
          <a:p>
            <a:r>
              <a:rPr lang="en-IN" dirty="0" err="1" smtClean="0">
                <a:latin typeface="Rockwell Condensed" panose="02060603050405020104" pitchFamily="18" charset="0"/>
              </a:rPr>
              <a:t>ts.plot</a:t>
            </a:r>
            <a:r>
              <a:rPr lang="en-IN" dirty="0" smtClean="0">
                <a:latin typeface="Rockwell Condensed" panose="02060603050405020104" pitchFamily="18" charset="0"/>
              </a:rPr>
              <a:t>(inflation)</a:t>
            </a:r>
          </a:p>
          <a:p>
            <a:r>
              <a:rPr lang="en-IN" dirty="0" err="1" smtClean="0">
                <a:latin typeface="Rockwell Condensed" panose="02060603050405020104" pitchFamily="18" charset="0"/>
              </a:rPr>
              <a:t>acf</a:t>
            </a:r>
            <a:r>
              <a:rPr lang="en-IN" dirty="0" smtClean="0">
                <a:latin typeface="Rockwell Condensed" panose="02060603050405020104" pitchFamily="18" charset="0"/>
              </a:rPr>
              <a:t>(inflation)</a:t>
            </a:r>
            <a:endParaRPr lang="en-IN" dirty="0">
              <a:latin typeface="Rockwell Condensed" panose="02060603050405020104" pitchFamily="18" charset="0"/>
            </a:endParaRPr>
          </a:p>
        </p:txBody>
      </p:sp>
      <p:cxnSp>
        <p:nvCxnSpPr>
          <p:cNvPr id="21" name="Straight Connector 20"/>
          <p:cNvCxnSpPr/>
          <p:nvPr/>
        </p:nvCxnSpPr>
        <p:spPr>
          <a:xfrm>
            <a:off x="4642428" y="1573199"/>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4845239" y="4052027"/>
            <a:ext cx="5067300" cy="685800"/>
          </a:xfrm>
          <a:prstGeom prst="rect">
            <a:avLst/>
          </a:prstGeom>
        </p:spPr>
      </p:pic>
      <p:pic>
        <p:nvPicPr>
          <p:cNvPr id="5" name="Picture 4"/>
          <p:cNvPicPr>
            <a:picLocks noChangeAspect="1"/>
          </p:cNvPicPr>
          <p:nvPr/>
        </p:nvPicPr>
        <p:blipFill>
          <a:blip r:embed="rId4"/>
          <a:stretch>
            <a:fillRect/>
          </a:stretch>
        </p:blipFill>
        <p:spPr>
          <a:xfrm>
            <a:off x="5059088" y="4977708"/>
            <a:ext cx="2428875" cy="771525"/>
          </a:xfrm>
          <a:prstGeom prst="rect">
            <a:avLst/>
          </a:prstGeom>
        </p:spPr>
      </p:pic>
      <p:pic>
        <p:nvPicPr>
          <p:cNvPr id="6" name="Picture 5"/>
          <p:cNvPicPr>
            <a:picLocks noChangeAspect="1"/>
          </p:cNvPicPr>
          <p:nvPr/>
        </p:nvPicPr>
        <p:blipFill>
          <a:blip r:embed="rId5"/>
          <a:stretch>
            <a:fillRect/>
          </a:stretch>
        </p:blipFill>
        <p:spPr>
          <a:xfrm>
            <a:off x="4892251" y="1403687"/>
            <a:ext cx="6093428" cy="2408459"/>
          </a:xfrm>
          <a:prstGeom prst="rect">
            <a:avLst/>
          </a:prstGeom>
        </p:spPr>
      </p:pic>
    </p:spTree>
    <p:extLst>
      <p:ext uri="{BB962C8B-B14F-4D97-AF65-F5344CB8AC3E}">
        <p14:creationId xmlns:p14="http://schemas.microsoft.com/office/powerpoint/2010/main" val="26743214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89</a:t>
            </a:fld>
            <a:endParaRPr lang="en-US">
              <a:solidFill>
                <a:prstClr val="white"/>
              </a:solidFill>
            </a:endParaRPr>
          </a:p>
        </p:txBody>
      </p:sp>
      <p:sp>
        <p:nvSpPr>
          <p:cNvPr id="18" name="Title 1"/>
          <p:cNvSpPr>
            <a:spLocks noGrp="1"/>
          </p:cNvSpPr>
          <p:nvPr>
            <p:ph type="title"/>
          </p:nvPr>
        </p:nvSpPr>
        <p:spPr>
          <a:xfrm>
            <a:off x="254000" y="238125"/>
            <a:ext cx="8623782" cy="1325563"/>
          </a:xfrm>
        </p:spPr>
        <p:txBody>
          <a:bodyPr/>
          <a:lstStyle/>
          <a:p>
            <a:r>
              <a:rPr lang="en-US" dirty="0" smtClean="0"/>
              <a:t>R console</a:t>
            </a:r>
            <a:endParaRPr lang="en-IN" dirty="0"/>
          </a:p>
        </p:txBody>
      </p:sp>
      <p:sp>
        <p:nvSpPr>
          <p:cNvPr id="17" name="Text Placeholder 6"/>
          <p:cNvSpPr txBox="1">
            <a:spLocks/>
          </p:cNvSpPr>
          <p:nvPr/>
        </p:nvSpPr>
        <p:spPr>
          <a:xfrm>
            <a:off x="384960" y="1403688"/>
            <a:ext cx="4054658" cy="485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endParaRPr lang="en-IN" sz="1400" dirty="0" smtClean="0"/>
          </a:p>
        </p:txBody>
      </p:sp>
      <p:sp>
        <p:nvSpPr>
          <p:cNvPr id="10" name="Rectangle 9"/>
          <p:cNvSpPr/>
          <p:nvPr/>
        </p:nvSpPr>
        <p:spPr>
          <a:xfrm>
            <a:off x="243904" y="1965050"/>
            <a:ext cx="4601335" cy="2585323"/>
          </a:xfrm>
          <a:prstGeom prst="rect">
            <a:avLst/>
          </a:prstGeom>
        </p:spPr>
        <p:txBody>
          <a:bodyPr wrap="square">
            <a:spAutoFit/>
          </a:bodyPr>
          <a:lstStyle/>
          <a:p>
            <a:r>
              <a:rPr lang="en-IN" dirty="0" err="1" smtClean="0">
                <a:latin typeface="Rockwell Condensed" panose="02060603050405020104" pitchFamily="18" charset="0"/>
              </a:rPr>
              <a:t>AR_inflation</a:t>
            </a:r>
            <a:r>
              <a:rPr lang="en-IN" dirty="0" smtClean="0">
                <a:latin typeface="Rockwell Condensed" panose="02060603050405020104" pitchFamily="18" charset="0"/>
              </a:rPr>
              <a:t>&lt;- </a:t>
            </a:r>
            <a:r>
              <a:rPr lang="en-IN" dirty="0" err="1" smtClean="0">
                <a:latin typeface="Rockwell Condensed" panose="02060603050405020104" pitchFamily="18" charset="0"/>
              </a:rPr>
              <a:t>arima</a:t>
            </a:r>
            <a:r>
              <a:rPr lang="en-IN" dirty="0" smtClean="0">
                <a:latin typeface="Rockwell Condensed" panose="02060603050405020104" pitchFamily="18" charset="0"/>
              </a:rPr>
              <a:t>(</a:t>
            </a:r>
            <a:r>
              <a:rPr lang="en-IN" dirty="0" err="1" smtClean="0">
                <a:latin typeface="Rockwell Condensed" panose="02060603050405020104" pitchFamily="18" charset="0"/>
              </a:rPr>
              <a:t>inflation,order</a:t>
            </a:r>
            <a:r>
              <a:rPr lang="en-IN" dirty="0" smtClean="0">
                <a:latin typeface="Rockwell Condensed" panose="02060603050405020104" pitchFamily="18" charset="0"/>
              </a:rPr>
              <a:t> = c(1,0,0))</a:t>
            </a:r>
          </a:p>
          <a:p>
            <a:r>
              <a:rPr lang="en-IN" dirty="0" smtClean="0">
                <a:latin typeface="Rockwell Condensed" panose="02060603050405020104" pitchFamily="18" charset="0"/>
              </a:rPr>
              <a:t>print(</a:t>
            </a:r>
            <a:r>
              <a:rPr lang="en-IN" dirty="0" err="1" smtClean="0">
                <a:latin typeface="Rockwell Condensed" panose="02060603050405020104" pitchFamily="18" charset="0"/>
              </a:rPr>
              <a:t>AR_inflation</a:t>
            </a:r>
            <a:r>
              <a:rPr lang="en-IN" dirty="0" smtClean="0">
                <a:latin typeface="Rockwell Condensed" panose="02060603050405020104" pitchFamily="18" charset="0"/>
              </a:rPr>
              <a:t>)</a:t>
            </a:r>
          </a:p>
          <a:p>
            <a:endParaRPr lang="en-IN" dirty="0" smtClean="0">
              <a:latin typeface="Rockwell Condensed" panose="02060603050405020104" pitchFamily="18" charset="0"/>
            </a:endParaRPr>
          </a:p>
          <a:p>
            <a:r>
              <a:rPr lang="en-IN" dirty="0" err="1" smtClean="0">
                <a:latin typeface="Rockwell Condensed" panose="02060603050405020104" pitchFamily="18" charset="0"/>
              </a:rPr>
              <a:t>AR_inflation_fitted</a:t>
            </a:r>
            <a:r>
              <a:rPr lang="en-IN" dirty="0" smtClean="0">
                <a:latin typeface="Rockwell Condensed" panose="02060603050405020104" pitchFamily="18" charset="0"/>
              </a:rPr>
              <a:t>&lt;-inflation - residuals(</a:t>
            </a:r>
            <a:r>
              <a:rPr lang="en-IN" dirty="0" err="1" smtClean="0">
                <a:latin typeface="Rockwell Condensed" panose="02060603050405020104" pitchFamily="18" charset="0"/>
              </a:rPr>
              <a:t>AR_inflation</a:t>
            </a:r>
            <a:r>
              <a:rPr lang="en-IN" dirty="0" smtClean="0">
                <a:latin typeface="Rockwell Condensed" panose="02060603050405020104" pitchFamily="18" charset="0"/>
              </a:rPr>
              <a:t>)</a:t>
            </a:r>
          </a:p>
          <a:p>
            <a:r>
              <a:rPr lang="en-IN" dirty="0" smtClean="0">
                <a:latin typeface="Rockwell Condensed" panose="02060603050405020104" pitchFamily="18" charset="0"/>
              </a:rPr>
              <a:t>points(</a:t>
            </a:r>
            <a:r>
              <a:rPr lang="en-IN" dirty="0" err="1" smtClean="0">
                <a:latin typeface="Rockwell Condensed" panose="02060603050405020104" pitchFamily="18" charset="0"/>
              </a:rPr>
              <a:t>AR_inflation_fitted,type</a:t>
            </a:r>
            <a:r>
              <a:rPr lang="en-IN" dirty="0" smtClean="0">
                <a:latin typeface="Rockwell Condensed" panose="02060603050405020104" pitchFamily="18" charset="0"/>
              </a:rPr>
              <a:t> = "l", col = "red", </a:t>
            </a:r>
            <a:r>
              <a:rPr lang="en-IN" dirty="0" err="1" smtClean="0">
                <a:latin typeface="Rockwell Condensed" panose="02060603050405020104" pitchFamily="18" charset="0"/>
              </a:rPr>
              <a:t>lty</a:t>
            </a:r>
            <a:r>
              <a:rPr lang="en-IN" dirty="0" smtClean="0">
                <a:latin typeface="Rockwell Condensed" panose="02060603050405020104" pitchFamily="18" charset="0"/>
              </a:rPr>
              <a:t> = 2)</a:t>
            </a:r>
          </a:p>
          <a:p>
            <a:endParaRPr lang="en-IN" dirty="0" smtClean="0">
              <a:latin typeface="Rockwell Condensed" panose="02060603050405020104" pitchFamily="18" charset="0"/>
            </a:endParaRPr>
          </a:p>
          <a:p>
            <a:r>
              <a:rPr lang="en-IN" dirty="0" err="1" smtClean="0">
                <a:latin typeface="Rockwell Condensed" panose="02060603050405020104" pitchFamily="18" charset="0"/>
              </a:rPr>
              <a:t>stl</a:t>
            </a:r>
            <a:r>
              <a:rPr lang="en-IN" dirty="0" smtClean="0">
                <a:latin typeface="Rockwell Condensed" panose="02060603050405020104" pitchFamily="18" charset="0"/>
              </a:rPr>
              <a:t>(inflation, </a:t>
            </a:r>
            <a:r>
              <a:rPr lang="en-IN" dirty="0" err="1" smtClean="0">
                <a:latin typeface="Rockwell Condensed" panose="02060603050405020104" pitchFamily="18" charset="0"/>
              </a:rPr>
              <a:t>s.window</a:t>
            </a:r>
            <a:r>
              <a:rPr lang="en-IN" dirty="0" smtClean="0">
                <a:latin typeface="Rockwell Condensed" panose="02060603050405020104" pitchFamily="18" charset="0"/>
              </a:rPr>
              <a:t>="periodic")</a:t>
            </a:r>
          </a:p>
          <a:p>
            <a:r>
              <a:rPr lang="en-IN" dirty="0" smtClean="0">
                <a:latin typeface="Rockwell Condensed" panose="02060603050405020104" pitchFamily="18" charset="0"/>
              </a:rPr>
              <a:t>plot(</a:t>
            </a:r>
            <a:r>
              <a:rPr lang="en-IN" dirty="0" err="1" smtClean="0">
                <a:latin typeface="Rockwell Condensed" panose="02060603050405020104" pitchFamily="18" charset="0"/>
              </a:rPr>
              <a:t>stl</a:t>
            </a:r>
            <a:r>
              <a:rPr lang="en-IN" dirty="0" smtClean="0">
                <a:latin typeface="Rockwell Condensed" panose="02060603050405020104" pitchFamily="18" charset="0"/>
              </a:rPr>
              <a:t>(inflation, </a:t>
            </a:r>
            <a:r>
              <a:rPr lang="en-IN" dirty="0" err="1" smtClean="0">
                <a:latin typeface="Rockwell Condensed" panose="02060603050405020104" pitchFamily="18" charset="0"/>
              </a:rPr>
              <a:t>s.window</a:t>
            </a:r>
            <a:r>
              <a:rPr lang="en-IN" dirty="0" smtClean="0">
                <a:latin typeface="Rockwell Condensed" panose="02060603050405020104" pitchFamily="18" charset="0"/>
              </a:rPr>
              <a:t>="periodic"))</a:t>
            </a:r>
          </a:p>
        </p:txBody>
      </p:sp>
      <p:cxnSp>
        <p:nvCxnSpPr>
          <p:cNvPr id="21" name="Straight Connector 20"/>
          <p:cNvCxnSpPr/>
          <p:nvPr/>
        </p:nvCxnSpPr>
        <p:spPr>
          <a:xfrm>
            <a:off x="4642428" y="1573199"/>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2" name="Picture 1"/>
          <p:cNvPicPr>
            <a:picLocks noChangeAspect="1"/>
          </p:cNvPicPr>
          <p:nvPr/>
        </p:nvPicPr>
        <p:blipFill>
          <a:blip r:embed="rId3"/>
          <a:stretch>
            <a:fillRect/>
          </a:stretch>
        </p:blipFill>
        <p:spPr>
          <a:xfrm>
            <a:off x="5313692" y="3842960"/>
            <a:ext cx="5911872" cy="1857375"/>
          </a:xfrm>
          <a:prstGeom prst="rect">
            <a:avLst/>
          </a:prstGeom>
        </p:spPr>
      </p:pic>
      <p:pic>
        <p:nvPicPr>
          <p:cNvPr id="7" name="Picture 6"/>
          <p:cNvPicPr>
            <a:picLocks noChangeAspect="1"/>
          </p:cNvPicPr>
          <p:nvPr/>
        </p:nvPicPr>
        <p:blipFill>
          <a:blip r:embed="rId4"/>
          <a:stretch>
            <a:fillRect/>
          </a:stretch>
        </p:blipFill>
        <p:spPr>
          <a:xfrm>
            <a:off x="4845239" y="1403688"/>
            <a:ext cx="6848778" cy="2202397"/>
          </a:xfrm>
          <a:prstGeom prst="rect">
            <a:avLst/>
          </a:prstGeom>
        </p:spPr>
      </p:pic>
    </p:spTree>
    <p:extLst>
      <p:ext uri="{BB962C8B-B14F-4D97-AF65-F5344CB8AC3E}">
        <p14:creationId xmlns:p14="http://schemas.microsoft.com/office/powerpoint/2010/main" val="38683966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999" y="-114221"/>
            <a:ext cx="9450439" cy="1325563"/>
          </a:xfrm>
        </p:spPr>
        <p:txBody>
          <a:bodyPr/>
          <a:lstStyle/>
          <a:p>
            <a:r>
              <a:rPr lang="en-US" dirty="0" smtClean="0"/>
              <a:t>Expert Opinion</a:t>
            </a:r>
            <a:endParaRPr lang="en-IN" dirty="0"/>
          </a:p>
        </p:txBody>
      </p:sp>
      <p:sp>
        <p:nvSpPr>
          <p:cNvPr id="4" name="Slide Number Placeholder 3"/>
          <p:cNvSpPr>
            <a:spLocks noGrp="1"/>
          </p:cNvSpPr>
          <p:nvPr>
            <p:ph type="sldNum" sz="quarter" idx="12"/>
          </p:nvPr>
        </p:nvSpPr>
        <p:spPr/>
        <p:txBody>
          <a:bodyPr/>
          <a:lstStyle/>
          <a:p>
            <a:fld id="{362E0BA0-CB3A-7549-A0BA-9675C268EFD9}" type="slidenum">
              <a:rPr lang="en-US" smtClean="0"/>
              <a:pPr/>
              <a:t>9</a:t>
            </a:fld>
            <a:endParaRPr lang="en-US" dirty="0"/>
          </a:p>
        </p:txBody>
      </p:sp>
      <p:sp>
        <p:nvSpPr>
          <p:cNvPr id="6" name="Content Placeholder 2"/>
          <p:cNvSpPr>
            <a:spLocks noGrp="1"/>
          </p:cNvSpPr>
          <p:nvPr>
            <p:ph idx="1" hasCustomPrompt="1"/>
          </p:nvPr>
        </p:nvSpPr>
        <p:spPr>
          <a:xfrm>
            <a:off x="253999" y="900906"/>
            <a:ext cx="11214100" cy="467836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
                <a:srgbClr val="E57725"/>
              </a:buClr>
              <a:buSzPct val="100000"/>
              <a:buFont typeface="Webdings" panose="05030102010509060703" pitchFamily="18" charset="2"/>
              <a:buChar char=""/>
              <a:tabLst/>
              <a:defRPr baseline="0">
                <a:latin typeface="Arial" panose="020B0604020202020204" pitchFamily="34" charset="0"/>
                <a:cs typeface="Arial" panose="020B0604020202020204" pitchFamily="34" charset="0"/>
              </a:defRPr>
            </a:lvl1pPr>
            <a:lvl2pPr marL="6858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2pPr>
            <a:lvl3pPr marL="11430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3pPr>
            <a:lvl4pPr marL="16002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4pPr>
            <a:lvl5pPr marL="2057400" indent="-228600">
              <a:buClr>
                <a:srgbClr val="E57725"/>
              </a:buClr>
              <a:buSzPct val="100000"/>
              <a:buFont typeface="Webdings" panose="05030102010509060703" pitchFamily="18" charset="2"/>
              <a:buChar char=""/>
              <a:defRPr>
                <a:latin typeface="Arial" panose="020B0604020202020204" pitchFamily="34" charset="0"/>
                <a:cs typeface="Arial" panose="020B0604020202020204" pitchFamily="34" charset="0"/>
              </a:defRPr>
            </a:lvl5pPr>
          </a:lstStyle>
          <a:p>
            <a:pPr>
              <a:buFont typeface="Wingdings" panose="05000000000000000000" pitchFamily="2" charset="2"/>
              <a:buChar char="Ø"/>
            </a:pPr>
            <a:r>
              <a:rPr lang="en-US" dirty="0" smtClean="0"/>
              <a:t> Many types of consultancy agencies have entered into the field of sales</a:t>
            </a:r>
          </a:p>
          <a:p>
            <a:pPr>
              <a:buFont typeface="Wingdings" panose="05000000000000000000" pitchFamily="2" charset="2"/>
              <a:buChar char="Ø"/>
            </a:pPr>
            <a:r>
              <a:rPr lang="en-US" dirty="0"/>
              <a:t> </a:t>
            </a:r>
            <a:r>
              <a:rPr lang="en-US" dirty="0" smtClean="0"/>
              <a:t>The consultancy agency has specialized experts in the respective fields</a:t>
            </a:r>
          </a:p>
          <a:p>
            <a:pPr>
              <a:buFont typeface="Wingdings" panose="05000000000000000000" pitchFamily="2" charset="2"/>
              <a:buChar char="Ø"/>
            </a:pPr>
            <a:r>
              <a:rPr lang="en-US" dirty="0"/>
              <a:t> </a:t>
            </a:r>
            <a:r>
              <a:rPr lang="en-US" dirty="0" smtClean="0"/>
              <a:t>The consultancy agencies conduct market researches and possess ready-made data</a:t>
            </a:r>
          </a:p>
          <a:p>
            <a:pPr>
              <a:buFont typeface="Wingdings" panose="05000000000000000000" pitchFamily="2" charset="2"/>
              <a:buChar char="Ø"/>
            </a:pPr>
            <a:r>
              <a:rPr lang="en-US" dirty="0"/>
              <a:t> </a:t>
            </a:r>
            <a:r>
              <a:rPr lang="en-US" dirty="0" smtClean="0"/>
              <a:t>Firms may make use of opinions of such consultancy experts</a:t>
            </a:r>
          </a:p>
          <a:p>
            <a:pPr>
              <a:buFont typeface="Wingdings" panose="05000000000000000000" pitchFamily="2" charset="2"/>
              <a:buChar char="Ø"/>
            </a:pPr>
            <a:r>
              <a:rPr lang="en-US" dirty="0"/>
              <a:t> </a:t>
            </a:r>
            <a:r>
              <a:rPr lang="en-US" dirty="0" smtClean="0"/>
              <a:t>These opinions may be carefully </a:t>
            </a:r>
            <a:r>
              <a:rPr lang="en-US" dirty="0" err="1" smtClean="0"/>
              <a:t>analysed</a:t>
            </a:r>
            <a:r>
              <a:rPr lang="en-US" dirty="0" smtClean="0"/>
              <a:t> by the company and a sound forecasting is made</a:t>
            </a:r>
          </a:p>
          <a:p>
            <a:pPr>
              <a:buFont typeface="Wingdings" panose="05000000000000000000" pitchFamily="2" charset="2"/>
              <a:buChar char="Ø"/>
            </a:pPr>
            <a:r>
              <a:rPr lang="en-US" dirty="0"/>
              <a:t> </a:t>
            </a:r>
            <a:r>
              <a:rPr lang="en-US" dirty="0" smtClean="0"/>
              <a:t>Forecasting is quick, inexpensive and accurate</a:t>
            </a:r>
          </a:p>
          <a:p>
            <a:pPr>
              <a:buFont typeface="Wingdings" panose="05000000000000000000" pitchFamily="2" charset="2"/>
              <a:buChar char="Ø"/>
            </a:pPr>
            <a:r>
              <a:rPr lang="en-US" dirty="0"/>
              <a:t> </a:t>
            </a:r>
            <a:r>
              <a:rPr lang="en-US" dirty="0" smtClean="0"/>
              <a:t>Specialized knowledge is utilized</a:t>
            </a:r>
          </a:p>
          <a:p>
            <a:pPr>
              <a:buFont typeface="Wingdings" panose="05000000000000000000" pitchFamily="2" charset="2"/>
              <a:buChar char="Ø"/>
            </a:pPr>
            <a:r>
              <a:rPr lang="en-US" dirty="0"/>
              <a:t> </a:t>
            </a:r>
            <a:r>
              <a:rPr lang="en-US" dirty="0" smtClean="0"/>
              <a:t>Success of forecasting depends upon competency of experts</a:t>
            </a:r>
            <a:endParaRPr lang="en-US" dirty="0"/>
          </a:p>
          <a:p>
            <a:pPr marL="0" indent="0">
              <a:buNone/>
            </a:pPr>
            <a:endParaRPr lang="en-US" dirty="0"/>
          </a:p>
        </p:txBody>
      </p:sp>
    </p:spTree>
    <p:extLst>
      <p:ext uri="{BB962C8B-B14F-4D97-AF65-F5344CB8AC3E}">
        <p14:creationId xmlns:p14="http://schemas.microsoft.com/office/powerpoint/2010/main" val="309749281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90</a:t>
            </a:fld>
            <a:endParaRPr lang="en-US">
              <a:solidFill>
                <a:prstClr val="white"/>
              </a:solidFill>
            </a:endParaRPr>
          </a:p>
        </p:txBody>
      </p:sp>
      <p:sp>
        <p:nvSpPr>
          <p:cNvPr id="18" name="Title 1"/>
          <p:cNvSpPr>
            <a:spLocks noGrp="1"/>
          </p:cNvSpPr>
          <p:nvPr>
            <p:ph type="title"/>
          </p:nvPr>
        </p:nvSpPr>
        <p:spPr>
          <a:xfrm>
            <a:off x="254000" y="238125"/>
            <a:ext cx="8623782" cy="1325563"/>
          </a:xfrm>
        </p:spPr>
        <p:txBody>
          <a:bodyPr/>
          <a:lstStyle/>
          <a:p>
            <a:r>
              <a:rPr lang="en-US" dirty="0" smtClean="0"/>
              <a:t>R console</a:t>
            </a:r>
            <a:endParaRPr lang="en-IN" dirty="0"/>
          </a:p>
        </p:txBody>
      </p:sp>
      <p:sp>
        <p:nvSpPr>
          <p:cNvPr id="17" name="Text Placeholder 6"/>
          <p:cNvSpPr txBox="1">
            <a:spLocks/>
          </p:cNvSpPr>
          <p:nvPr/>
        </p:nvSpPr>
        <p:spPr>
          <a:xfrm>
            <a:off x="384960" y="1403688"/>
            <a:ext cx="4054658" cy="485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endParaRPr lang="en-IN" sz="1400" dirty="0" smtClean="0"/>
          </a:p>
        </p:txBody>
      </p:sp>
      <p:sp>
        <p:nvSpPr>
          <p:cNvPr id="10" name="Rectangle 9"/>
          <p:cNvSpPr/>
          <p:nvPr/>
        </p:nvSpPr>
        <p:spPr>
          <a:xfrm>
            <a:off x="254000" y="2796047"/>
            <a:ext cx="4601335" cy="1477328"/>
          </a:xfrm>
          <a:prstGeom prst="rect">
            <a:avLst/>
          </a:prstGeom>
        </p:spPr>
        <p:txBody>
          <a:bodyPr wrap="square">
            <a:spAutoFit/>
          </a:bodyPr>
          <a:lstStyle/>
          <a:p>
            <a:r>
              <a:rPr lang="en-IN" dirty="0" smtClean="0">
                <a:latin typeface="Rockwell Condensed" panose="02060603050405020104" pitchFamily="18" charset="0"/>
              </a:rPr>
              <a:t>#predict 1 step ahead</a:t>
            </a:r>
          </a:p>
          <a:p>
            <a:r>
              <a:rPr lang="en-IN" dirty="0" smtClean="0">
                <a:latin typeface="Rockwell Condensed" panose="02060603050405020104" pitchFamily="18" charset="0"/>
              </a:rPr>
              <a:t>predict(</a:t>
            </a:r>
            <a:r>
              <a:rPr lang="en-IN" dirty="0" err="1" smtClean="0">
                <a:latin typeface="Rockwell Condensed" panose="02060603050405020104" pitchFamily="18" charset="0"/>
              </a:rPr>
              <a:t>AR_inflation</a:t>
            </a:r>
            <a:r>
              <a:rPr lang="en-IN" dirty="0" smtClean="0">
                <a:latin typeface="Rockwell Condensed" panose="02060603050405020104" pitchFamily="18" charset="0"/>
              </a:rPr>
              <a:t>)</a:t>
            </a:r>
          </a:p>
          <a:p>
            <a:endParaRPr lang="en-IN" dirty="0" smtClean="0">
              <a:latin typeface="Rockwell Condensed" panose="02060603050405020104" pitchFamily="18" charset="0"/>
            </a:endParaRPr>
          </a:p>
          <a:p>
            <a:r>
              <a:rPr lang="en-IN" dirty="0" smtClean="0">
                <a:latin typeface="Rockwell Condensed" panose="02060603050405020104" pitchFamily="18" charset="0"/>
              </a:rPr>
              <a:t>#predict n steps ahead</a:t>
            </a:r>
          </a:p>
          <a:p>
            <a:r>
              <a:rPr lang="en-IN" dirty="0" smtClean="0">
                <a:latin typeface="Rockwell Condensed" panose="02060603050405020104" pitchFamily="18" charset="0"/>
              </a:rPr>
              <a:t>predict(</a:t>
            </a:r>
            <a:r>
              <a:rPr lang="en-IN" dirty="0" err="1" smtClean="0">
                <a:latin typeface="Rockwell Condensed" panose="02060603050405020104" pitchFamily="18" charset="0"/>
              </a:rPr>
              <a:t>AR_inflation</a:t>
            </a:r>
            <a:r>
              <a:rPr lang="en-IN" dirty="0" smtClean="0">
                <a:latin typeface="Rockwell Condensed" panose="02060603050405020104" pitchFamily="18" charset="0"/>
              </a:rPr>
              <a:t>, </a:t>
            </a:r>
            <a:r>
              <a:rPr lang="en-IN" dirty="0" err="1" smtClean="0">
                <a:latin typeface="Rockwell Condensed" panose="02060603050405020104" pitchFamily="18" charset="0"/>
              </a:rPr>
              <a:t>n.ahead</a:t>
            </a:r>
            <a:r>
              <a:rPr lang="en-IN" dirty="0" smtClean="0">
                <a:latin typeface="Rockwell Condensed" panose="02060603050405020104" pitchFamily="18" charset="0"/>
              </a:rPr>
              <a:t> = 6)</a:t>
            </a:r>
          </a:p>
        </p:txBody>
      </p:sp>
      <p:cxnSp>
        <p:nvCxnSpPr>
          <p:cNvPr id="21" name="Straight Connector 20"/>
          <p:cNvCxnSpPr/>
          <p:nvPr/>
        </p:nvCxnSpPr>
        <p:spPr>
          <a:xfrm>
            <a:off x="4642428" y="1573199"/>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5048048" y="1796803"/>
            <a:ext cx="5577021" cy="3367625"/>
          </a:xfrm>
          <a:prstGeom prst="rect">
            <a:avLst/>
          </a:prstGeom>
        </p:spPr>
      </p:pic>
    </p:spTree>
    <p:extLst>
      <p:ext uri="{BB962C8B-B14F-4D97-AF65-F5344CB8AC3E}">
        <p14:creationId xmlns:p14="http://schemas.microsoft.com/office/powerpoint/2010/main" val="367095384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91</a:t>
            </a:fld>
            <a:endParaRPr lang="en-US" dirty="0">
              <a:solidFill>
                <a:prstClr val="white"/>
              </a:solidFill>
            </a:endParaRPr>
          </a:p>
        </p:txBody>
      </p:sp>
      <p:sp>
        <p:nvSpPr>
          <p:cNvPr id="2" name="Title 1"/>
          <p:cNvSpPr>
            <a:spLocks noGrp="1"/>
          </p:cNvSpPr>
          <p:nvPr>
            <p:ph type="title"/>
          </p:nvPr>
        </p:nvSpPr>
        <p:spPr/>
        <p:txBody>
          <a:bodyPr/>
          <a:lstStyle/>
          <a:p>
            <a:r>
              <a:rPr lang="en-IN" dirty="0" smtClean="0"/>
              <a:t>Moving Averages Component</a:t>
            </a:r>
            <a:endParaRPr lang="en-IN" dirty="0"/>
          </a:p>
        </p:txBody>
      </p:sp>
      <p:sp>
        <p:nvSpPr>
          <p:cNvPr id="8" name="Text Placeholder 6"/>
          <p:cNvSpPr txBox="1">
            <a:spLocks/>
          </p:cNvSpPr>
          <p:nvPr/>
        </p:nvSpPr>
        <p:spPr>
          <a:xfrm>
            <a:off x="134056" y="1392796"/>
            <a:ext cx="5090732" cy="45025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A series displays moving averages behaviour if it undergoes random jumps whose affects are felt at 2 or more consecutive periods.</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These jumps are represented in the error that is calculated in ARIMA model.</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This is what the MA component will lag for.</a:t>
            </a: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 A purely MA model will smooth out the impact of the sudden movements in the data.</a:t>
            </a: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cxnSp>
        <p:nvCxnSpPr>
          <p:cNvPr id="9" name="Straight Connector 8"/>
          <p:cNvCxnSpPr/>
          <p:nvPr/>
        </p:nvCxnSpPr>
        <p:spPr>
          <a:xfrm>
            <a:off x="5370491" y="197234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5"/>
          <p:cNvPicPr>
            <a:picLocks noChangeAspect="1"/>
          </p:cNvPicPr>
          <p:nvPr/>
        </p:nvPicPr>
        <p:blipFill>
          <a:blip r:embed="rId3"/>
          <a:stretch>
            <a:fillRect/>
          </a:stretch>
        </p:blipFill>
        <p:spPr>
          <a:xfrm>
            <a:off x="5784828" y="1972345"/>
            <a:ext cx="5876925" cy="3346630"/>
          </a:xfrm>
          <a:prstGeom prst="rect">
            <a:avLst/>
          </a:prstGeom>
        </p:spPr>
      </p:pic>
    </p:spTree>
    <p:extLst>
      <p:ext uri="{BB962C8B-B14F-4D97-AF65-F5344CB8AC3E}">
        <p14:creationId xmlns:p14="http://schemas.microsoft.com/office/powerpoint/2010/main" val="294183014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92</a:t>
            </a:fld>
            <a:endParaRPr lang="en-US" dirty="0">
              <a:solidFill>
                <a:prstClr val="white"/>
              </a:solidFill>
            </a:endParaRPr>
          </a:p>
        </p:txBody>
      </p:sp>
      <p:sp>
        <p:nvSpPr>
          <p:cNvPr id="2" name="Title 1"/>
          <p:cNvSpPr>
            <a:spLocks noGrp="1"/>
          </p:cNvSpPr>
          <p:nvPr>
            <p:ph type="title"/>
          </p:nvPr>
        </p:nvSpPr>
        <p:spPr/>
        <p:txBody>
          <a:bodyPr/>
          <a:lstStyle/>
          <a:p>
            <a:r>
              <a:rPr lang="en-IN" dirty="0" smtClean="0"/>
              <a:t>Moving Averages Component</a:t>
            </a:r>
            <a:endParaRPr lang="en-IN" dirty="0"/>
          </a:p>
        </p:txBody>
      </p:sp>
      <p:sp>
        <p:nvSpPr>
          <p:cNvPr id="8" name="Text Placeholder 6"/>
          <p:cNvSpPr txBox="1">
            <a:spLocks/>
          </p:cNvSpPr>
          <p:nvPr/>
        </p:nvSpPr>
        <p:spPr>
          <a:xfrm>
            <a:off x="138451" y="1868355"/>
            <a:ext cx="5090732" cy="45025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r>
              <a:rPr lang="en-IN" dirty="0">
                <a:solidFill>
                  <a:prstClr val="black"/>
                </a:solidFill>
                <a:cs typeface="Arial" panose="020B0604020202020204" pitchFamily="34" charset="0"/>
              </a:rPr>
              <a:t>A </a:t>
            </a:r>
            <a:r>
              <a:rPr lang="en-IN" dirty="0" smtClean="0">
                <a:solidFill>
                  <a:prstClr val="black"/>
                </a:solidFill>
                <a:cs typeface="Arial" panose="020B0604020202020204" pitchFamily="34" charset="0"/>
              </a:rPr>
              <a:t>weighted sum of the current and previous noise is called simple moving average.</a:t>
            </a:r>
          </a:p>
          <a:p>
            <a:pPr marL="0" indent="0">
              <a:lnSpc>
                <a:spcPct val="150000"/>
              </a:lnSpc>
              <a:buClr>
                <a:srgbClr val="E57725"/>
              </a:buClr>
              <a:buSzPct val="80000"/>
              <a:buNone/>
            </a:pPr>
            <a:r>
              <a:rPr lang="en-IN" dirty="0" smtClean="0">
                <a:solidFill>
                  <a:prstClr val="black"/>
                </a:solidFill>
                <a:cs typeface="Arial" panose="020B0604020202020204" pitchFamily="34" charset="0"/>
              </a:rPr>
              <a:t>Indicators that we should use for MA terms in a model are :</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A MA series is negatively correlated at lag 1.</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ACF cuts of sharply after a few lags. </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PACF that decreases out more gradually.</a:t>
            </a: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cxnSp>
        <p:nvCxnSpPr>
          <p:cNvPr id="9" name="Straight Connector 8"/>
          <p:cNvCxnSpPr/>
          <p:nvPr/>
        </p:nvCxnSpPr>
        <p:spPr>
          <a:xfrm>
            <a:off x="5370491" y="197234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5511800" y="1392797"/>
            <a:ext cx="3164524" cy="1852680"/>
          </a:xfrm>
          <a:prstGeom prst="rect">
            <a:avLst/>
          </a:prstGeom>
        </p:spPr>
      </p:pic>
      <p:pic>
        <p:nvPicPr>
          <p:cNvPr id="5" name="Picture 4"/>
          <p:cNvPicPr>
            <a:picLocks noChangeAspect="1"/>
          </p:cNvPicPr>
          <p:nvPr/>
        </p:nvPicPr>
        <p:blipFill>
          <a:blip r:embed="rId4"/>
          <a:stretch>
            <a:fillRect/>
          </a:stretch>
        </p:blipFill>
        <p:spPr>
          <a:xfrm>
            <a:off x="8817632" y="2446987"/>
            <a:ext cx="3172239" cy="2155634"/>
          </a:xfrm>
          <a:prstGeom prst="rect">
            <a:avLst/>
          </a:prstGeom>
        </p:spPr>
      </p:pic>
      <p:pic>
        <p:nvPicPr>
          <p:cNvPr id="7" name="Picture 6"/>
          <p:cNvPicPr>
            <a:picLocks noChangeAspect="1"/>
          </p:cNvPicPr>
          <p:nvPr/>
        </p:nvPicPr>
        <p:blipFill>
          <a:blip r:embed="rId5"/>
          <a:stretch>
            <a:fillRect/>
          </a:stretch>
        </p:blipFill>
        <p:spPr>
          <a:xfrm>
            <a:off x="5566714" y="3933857"/>
            <a:ext cx="3109610" cy="2058406"/>
          </a:xfrm>
          <a:prstGeom prst="rect">
            <a:avLst/>
          </a:prstGeom>
        </p:spPr>
      </p:pic>
    </p:spTree>
    <p:extLst>
      <p:ext uri="{BB962C8B-B14F-4D97-AF65-F5344CB8AC3E}">
        <p14:creationId xmlns:p14="http://schemas.microsoft.com/office/powerpoint/2010/main" val="513700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93</a:t>
            </a:fld>
            <a:endParaRPr lang="en-US">
              <a:solidFill>
                <a:prstClr val="white"/>
              </a:solidFill>
            </a:endParaRPr>
          </a:p>
        </p:txBody>
      </p:sp>
      <p:sp>
        <p:nvSpPr>
          <p:cNvPr id="18" name="Title 1"/>
          <p:cNvSpPr>
            <a:spLocks noGrp="1"/>
          </p:cNvSpPr>
          <p:nvPr>
            <p:ph type="title"/>
          </p:nvPr>
        </p:nvSpPr>
        <p:spPr>
          <a:xfrm>
            <a:off x="254000" y="238125"/>
            <a:ext cx="8623782" cy="1325563"/>
          </a:xfrm>
        </p:spPr>
        <p:txBody>
          <a:bodyPr/>
          <a:lstStyle/>
          <a:p>
            <a:r>
              <a:rPr lang="en-US" dirty="0" smtClean="0"/>
              <a:t>R console</a:t>
            </a:r>
            <a:endParaRPr lang="en-IN" dirty="0"/>
          </a:p>
        </p:txBody>
      </p:sp>
      <p:sp>
        <p:nvSpPr>
          <p:cNvPr id="17" name="Text Placeholder 6"/>
          <p:cNvSpPr txBox="1">
            <a:spLocks/>
          </p:cNvSpPr>
          <p:nvPr/>
        </p:nvSpPr>
        <p:spPr>
          <a:xfrm>
            <a:off x="384960" y="1403688"/>
            <a:ext cx="4054658" cy="485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endParaRPr lang="en-IN" sz="1400" dirty="0" smtClean="0"/>
          </a:p>
        </p:txBody>
      </p:sp>
      <p:sp>
        <p:nvSpPr>
          <p:cNvPr id="10" name="Rectangle 9"/>
          <p:cNvSpPr/>
          <p:nvPr/>
        </p:nvSpPr>
        <p:spPr>
          <a:xfrm>
            <a:off x="243904" y="1965050"/>
            <a:ext cx="4601335" cy="3139321"/>
          </a:xfrm>
          <a:prstGeom prst="rect">
            <a:avLst/>
          </a:prstGeom>
        </p:spPr>
        <p:txBody>
          <a:bodyPr wrap="square">
            <a:spAutoFit/>
          </a:bodyPr>
          <a:lstStyle/>
          <a:p>
            <a:r>
              <a:rPr lang="en-IN" dirty="0" smtClean="0">
                <a:latin typeface="Rockwell Condensed" panose="02060603050405020104" pitchFamily="18" charset="0"/>
              </a:rPr>
              <a:t>#CHAPTER 3</a:t>
            </a:r>
          </a:p>
          <a:p>
            <a:endParaRPr lang="en-IN" dirty="0" smtClean="0">
              <a:latin typeface="Rockwell Condensed" panose="02060603050405020104" pitchFamily="18" charset="0"/>
            </a:endParaRPr>
          </a:p>
          <a:p>
            <a:r>
              <a:rPr lang="en-IN" dirty="0" smtClean="0">
                <a:latin typeface="Rockwell Condensed" panose="02060603050405020104" pitchFamily="18" charset="0"/>
              </a:rPr>
              <a:t>#explore and inspect data series</a:t>
            </a:r>
          </a:p>
          <a:p>
            <a:r>
              <a:rPr lang="en-IN" dirty="0" smtClean="0">
                <a:latin typeface="Rockwell Condensed" panose="02060603050405020104" pitchFamily="18" charset="0"/>
              </a:rPr>
              <a:t>inflation &lt;-</a:t>
            </a:r>
            <a:r>
              <a:rPr lang="en-IN" dirty="0" err="1" smtClean="0">
                <a:latin typeface="Rockwell Condensed" panose="02060603050405020104" pitchFamily="18" charset="0"/>
              </a:rPr>
              <a:t>as.ts</a:t>
            </a:r>
            <a:r>
              <a:rPr lang="en-IN" dirty="0" smtClean="0">
                <a:latin typeface="Rockwell Condensed" panose="02060603050405020104" pitchFamily="18" charset="0"/>
              </a:rPr>
              <a:t>(</a:t>
            </a:r>
            <a:r>
              <a:rPr lang="en-IN" dirty="0" err="1" smtClean="0">
                <a:latin typeface="Rockwell Condensed" panose="02060603050405020104" pitchFamily="18" charset="0"/>
              </a:rPr>
              <a:t>Mishkin</a:t>
            </a:r>
            <a:r>
              <a:rPr lang="en-IN" dirty="0" smtClean="0">
                <a:latin typeface="Rockwell Condensed" panose="02060603050405020104" pitchFamily="18" charset="0"/>
              </a:rPr>
              <a:t>[,1])</a:t>
            </a:r>
          </a:p>
          <a:p>
            <a:r>
              <a:rPr lang="en-IN" dirty="0" err="1" smtClean="0">
                <a:latin typeface="Rockwell Condensed" panose="02060603050405020104" pitchFamily="18" charset="0"/>
              </a:rPr>
              <a:t>ts.plot</a:t>
            </a:r>
            <a:r>
              <a:rPr lang="en-IN" dirty="0" smtClean="0">
                <a:latin typeface="Rockwell Condensed" panose="02060603050405020104" pitchFamily="18" charset="0"/>
              </a:rPr>
              <a:t>(inflation)</a:t>
            </a:r>
          </a:p>
          <a:p>
            <a:r>
              <a:rPr lang="en-IN" dirty="0" err="1" smtClean="0">
                <a:latin typeface="Rockwell Condensed" panose="02060603050405020104" pitchFamily="18" charset="0"/>
              </a:rPr>
              <a:t>acf</a:t>
            </a:r>
            <a:r>
              <a:rPr lang="en-IN" dirty="0" smtClean="0">
                <a:latin typeface="Rockwell Condensed" panose="02060603050405020104" pitchFamily="18" charset="0"/>
              </a:rPr>
              <a:t>(inflation)</a:t>
            </a:r>
          </a:p>
          <a:p>
            <a:r>
              <a:rPr lang="en-IN" dirty="0" err="1" smtClean="0">
                <a:latin typeface="Rockwell Condensed" panose="02060603050405020104" pitchFamily="18" charset="0"/>
              </a:rPr>
              <a:t>inflation_chages</a:t>
            </a:r>
            <a:r>
              <a:rPr lang="en-IN" dirty="0" smtClean="0">
                <a:latin typeface="Rockwell Condensed" panose="02060603050405020104" pitchFamily="18" charset="0"/>
              </a:rPr>
              <a:t>&lt;-diff(inflation)</a:t>
            </a:r>
          </a:p>
          <a:p>
            <a:r>
              <a:rPr lang="en-IN" dirty="0" err="1" smtClean="0">
                <a:latin typeface="Rockwell Condensed" panose="02060603050405020104" pitchFamily="18" charset="0"/>
              </a:rPr>
              <a:t>ts.plot</a:t>
            </a:r>
            <a:r>
              <a:rPr lang="en-IN" dirty="0" smtClean="0">
                <a:latin typeface="Rockwell Condensed" panose="02060603050405020104" pitchFamily="18" charset="0"/>
              </a:rPr>
              <a:t>(</a:t>
            </a:r>
            <a:r>
              <a:rPr lang="en-IN" dirty="0" err="1" smtClean="0">
                <a:latin typeface="Rockwell Condensed" panose="02060603050405020104" pitchFamily="18" charset="0"/>
              </a:rPr>
              <a:t>inflation_chages</a:t>
            </a:r>
            <a:r>
              <a:rPr lang="en-IN" dirty="0" smtClean="0">
                <a:latin typeface="Rockwell Condensed" panose="02060603050405020104" pitchFamily="18" charset="0"/>
              </a:rPr>
              <a:t>)</a:t>
            </a:r>
          </a:p>
          <a:p>
            <a:endParaRPr lang="en-IN" dirty="0">
              <a:latin typeface="Rockwell Condensed" panose="02060603050405020104" pitchFamily="18" charset="0"/>
            </a:endParaRPr>
          </a:p>
          <a:p>
            <a:r>
              <a:rPr lang="en-IN" dirty="0" err="1" smtClean="0">
                <a:latin typeface="Rockwell Condensed" panose="02060603050405020104" pitchFamily="18" charset="0"/>
              </a:rPr>
              <a:t>acf</a:t>
            </a:r>
            <a:r>
              <a:rPr lang="en-IN" dirty="0" smtClean="0">
                <a:latin typeface="Rockwell Condensed" panose="02060603050405020104" pitchFamily="18" charset="0"/>
              </a:rPr>
              <a:t>(</a:t>
            </a:r>
            <a:r>
              <a:rPr lang="en-IN" dirty="0" err="1" smtClean="0">
                <a:latin typeface="Rockwell Condensed" panose="02060603050405020104" pitchFamily="18" charset="0"/>
              </a:rPr>
              <a:t>inflation_chages</a:t>
            </a:r>
            <a:r>
              <a:rPr lang="en-IN" dirty="0" smtClean="0">
                <a:latin typeface="Rockwell Condensed" panose="02060603050405020104" pitchFamily="18" charset="0"/>
              </a:rPr>
              <a:t>, </a:t>
            </a:r>
            <a:r>
              <a:rPr lang="en-IN" dirty="0" err="1" smtClean="0">
                <a:latin typeface="Rockwell Condensed" panose="02060603050405020104" pitchFamily="18" charset="0"/>
              </a:rPr>
              <a:t>lag.max</a:t>
            </a:r>
            <a:r>
              <a:rPr lang="en-IN" dirty="0" smtClean="0">
                <a:latin typeface="Rockwell Condensed" panose="02060603050405020104" pitchFamily="18" charset="0"/>
              </a:rPr>
              <a:t> = 24)</a:t>
            </a:r>
          </a:p>
          <a:p>
            <a:endParaRPr lang="en-IN" dirty="0">
              <a:latin typeface="Rockwell Condensed" panose="02060603050405020104" pitchFamily="18" charset="0"/>
            </a:endParaRPr>
          </a:p>
        </p:txBody>
      </p:sp>
      <p:cxnSp>
        <p:nvCxnSpPr>
          <p:cNvPr id="21" name="Straight Connector 20"/>
          <p:cNvCxnSpPr/>
          <p:nvPr/>
        </p:nvCxnSpPr>
        <p:spPr>
          <a:xfrm>
            <a:off x="4642428" y="1573199"/>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3"/>
          <a:stretch>
            <a:fillRect/>
          </a:stretch>
        </p:blipFill>
        <p:spPr>
          <a:xfrm>
            <a:off x="4845239" y="1191132"/>
            <a:ext cx="6709836" cy="2640278"/>
          </a:xfrm>
          <a:prstGeom prst="rect">
            <a:avLst/>
          </a:prstGeom>
        </p:spPr>
      </p:pic>
      <p:pic>
        <p:nvPicPr>
          <p:cNvPr id="9" name="Picture 8"/>
          <p:cNvPicPr>
            <a:picLocks noChangeAspect="1"/>
          </p:cNvPicPr>
          <p:nvPr/>
        </p:nvPicPr>
        <p:blipFill>
          <a:blip r:embed="rId4"/>
          <a:stretch>
            <a:fillRect/>
          </a:stretch>
        </p:blipFill>
        <p:spPr>
          <a:xfrm>
            <a:off x="4845239" y="4118603"/>
            <a:ext cx="4981575" cy="800100"/>
          </a:xfrm>
          <a:prstGeom prst="rect">
            <a:avLst/>
          </a:prstGeom>
        </p:spPr>
      </p:pic>
      <p:pic>
        <p:nvPicPr>
          <p:cNvPr id="11" name="Picture 10"/>
          <p:cNvPicPr>
            <a:picLocks noChangeAspect="1"/>
          </p:cNvPicPr>
          <p:nvPr/>
        </p:nvPicPr>
        <p:blipFill>
          <a:blip r:embed="rId5"/>
          <a:stretch>
            <a:fillRect/>
          </a:stretch>
        </p:blipFill>
        <p:spPr>
          <a:xfrm>
            <a:off x="4845239" y="4769720"/>
            <a:ext cx="2457450" cy="771525"/>
          </a:xfrm>
          <a:prstGeom prst="rect">
            <a:avLst/>
          </a:prstGeom>
        </p:spPr>
      </p:pic>
    </p:spTree>
    <p:extLst>
      <p:ext uri="{BB962C8B-B14F-4D97-AF65-F5344CB8AC3E}">
        <p14:creationId xmlns:p14="http://schemas.microsoft.com/office/powerpoint/2010/main" val="305702563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94</a:t>
            </a:fld>
            <a:endParaRPr lang="en-US">
              <a:solidFill>
                <a:prstClr val="white"/>
              </a:solidFill>
            </a:endParaRPr>
          </a:p>
        </p:txBody>
      </p:sp>
      <p:sp>
        <p:nvSpPr>
          <p:cNvPr id="18" name="Title 1"/>
          <p:cNvSpPr>
            <a:spLocks noGrp="1"/>
          </p:cNvSpPr>
          <p:nvPr>
            <p:ph type="title"/>
          </p:nvPr>
        </p:nvSpPr>
        <p:spPr>
          <a:xfrm>
            <a:off x="254000" y="238125"/>
            <a:ext cx="8623782" cy="1325563"/>
          </a:xfrm>
        </p:spPr>
        <p:txBody>
          <a:bodyPr/>
          <a:lstStyle/>
          <a:p>
            <a:r>
              <a:rPr lang="en-US" dirty="0" smtClean="0"/>
              <a:t>R console</a:t>
            </a:r>
            <a:endParaRPr lang="en-IN" dirty="0"/>
          </a:p>
        </p:txBody>
      </p:sp>
      <p:sp>
        <p:nvSpPr>
          <p:cNvPr id="17" name="Text Placeholder 6"/>
          <p:cNvSpPr txBox="1">
            <a:spLocks/>
          </p:cNvSpPr>
          <p:nvPr/>
        </p:nvSpPr>
        <p:spPr>
          <a:xfrm>
            <a:off x="384960" y="1403688"/>
            <a:ext cx="4054658" cy="485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endParaRPr lang="en-IN" sz="1400" dirty="0" smtClean="0"/>
          </a:p>
        </p:txBody>
      </p:sp>
      <p:sp>
        <p:nvSpPr>
          <p:cNvPr id="10" name="Rectangle 9"/>
          <p:cNvSpPr/>
          <p:nvPr/>
        </p:nvSpPr>
        <p:spPr>
          <a:xfrm>
            <a:off x="243903" y="2355182"/>
            <a:ext cx="4946282" cy="2308324"/>
          </a:xfrm>
          <a:prstGeom prst="rect">
            <a:avLst/>
          </a:prstGeom>
        </p:spPr>
        <p:txBody>
          <a:bodyPr wrap="square">
            <a:spAutoFit/>
          </a:bodyPr>
          <a:lstStyle/>
          <a:p>
            <a:r>
              <a:rPr lang="en-IN" dirty="0" err="1" smtClean="0">
                <a:latin typeface="Rockwell Condensed" panose="02060603050405020104" pitchFamily="18" charset="0"/>
              </a:rPr>
              <a:t>MA_inflation_changes</a:t>
            </a:r>
            <a:r>
              <a:rPr lang="en-IN" dirty="0" smtClean="0">
                <a:latin typeface="Rockwell Condensed" panose="02060603050405020104" pitchFamily="18" charset="0"/>
              </a:rPr>
              <a:t>&lt;- </a:t>
            </a:r>
            <a:r>
              <a:rPr lang="en-IN" dirty="0" err="1" smtClean="0">
                <a:latin typeface="Rockwell Condensed" panose="02060603050405020104" pitchFamily="18" charset="0"/>
              </a:rPr>
              <a:t>arima</a:t>
            </a:r>
            <a:r>
              <a:rPr lang="en-IN" dirty="0" smtClean="0">
                <a:latin typeface="Rockwell Condensed" panose="02060603050405020104" pitchFamily="18" charset="0"/>
              </a:rPr>
              <a:t>(</a:t>
            </a:r>
            <a:r>
              <a:rPr lang="en-IN" dirty="0" err="1" smtClean="0">
                <a:latin typeface="Rockwell Condensed" panose="02060603050405020104" pitchFamily="18" charset="0"/>
              </a:rPr>
              <a:t>inflation_chages,order</a:t>
            </a:r>
            <a:r>
              <a:rPr lang="en-IN" dirty="0" smtClean="0">
                <a:latin typeface="Rockwell Condensed" panose="02060603050405020104" pitchFamily="18" charset="0"/>
              </a:rPr>
              <a:t> = c(0,0,1))</a:t>
            </a:r>
          </a:p>
          <a:p>
            <a:r>
              <a:rPr lang="en-IN" dirty="0" smtClean="0">
                <a:latin typeface="Rockwell Condensed" panose="02060603050405020104" pitchFamily="18" charset="0"/>
              </a:rPr>
              <a:t>print(</a:t>
            </a:r>
            <a:r>
              <a:rPr lang="en-IN" dirty="0" err="1" smtClean="0">
                <a:latin typeface="Rockwell Condensed" panose="02060603050405020104" pitchFamily="18" charset="0"/>
              </a:rPr>
              <a:t>MA_inflation_changes</a:t>
            </a:r>
            <a:r>
              <a:rPr lang="en-IN" dirty="0" smtClean="0">
                <a:latin typeface="Rockwell Condensed" panose="02060603050405020104" pitchFamily="18" charset="0"/>
              </a:rPr>
              <a:t>)</a:t>
            </a:r>
          </a:p>
          <a:p>
            <a:endParaRPr lang="en-IN" dirty="0" smtClean="0">
              <a:latin typeface="Rockwell Condensed" panose="02060603050405020104" pitchFamily="18" charset="0"/>
            </a:endParaRPr>
          </a:p>
          <a:p>
            <a:r>
              <a:rPr lang="en-IN" dirty="0" err="1" smtClean="0">
                <a:latin typeface="Rockwell Condensed" panose="02060603050405020104" pitchFamily="18" charset="0"/>
              </a:rPr>
              <a:t>MA_inflation_fitted</a:t>
            </a:r>
            <a:r>
              <a:rPr lang="en-IN" dirty="0" smtClean="0">
                <a:latin typeface="Rockwell Condensed" panose="02060603050405020104" pitchFamily="18" charset="0"/>
              </a:rPr>
              <a:t>&lt;-</a:t>
            </a:r>
            <a:r>
              <a:rPr lang="en-IN" dirty="0" err="1" smtClean="0">
                <a:latin typeface="Rockwell Condensed" panose="02060603050405020104" pitchFamily="18" charset="0"/>
              </a:rPr>
              <a:t>inflation_chages</a:t>
            </a:r>
            <a:r>
              <a:rPr lang="en-IN" dirty="0" smtClean="0">
                <a:latin typeface="Rockwell Condensed" panose="02060603050405020104" pitchFamily="18" charset="0"/>
              </a:rPr>
              <a:t> - residuals(</a:t>
            </a:r>
            <a:r>
              <a:rPr lang="en-IN" dirty="0" err="1" smtClean="0">
                <a:latin typeface="Rockwell Condensed" panose="02060603050405020104" pitchFamily="18" charset="0"/>
              </a:rPr>
              <a:t>MA_inflation_changes</a:t>
            </a:r>
            <a:r>
              <a:rPr lang="en-IN" dirty="0" smtClean="0">
                <a:latin typeface="Rockwell Condensed" panose="02060603050405020104" pitchFamily="18" charset="0"/>
              </a:rPr>
              <a:t>)</a:t>
            </a:r>
          </a:p>
          <a:p>
            <a:r>
              <a:rPr lang="en-IN" dirty="0" err="1" smtClean="0">
                <a:latin typeface="Rockwell Condensed" panose="02060603050405020104" pitchFamily="18" charset="0"/>
              </a:rPr>
              <a:t>ts.plot</a:t>
            </a:r>
            <a:r>
              <a:rPr lang="en-IN" dirty="0" smtClean="0">
                <a:latin typeface="Rockwell Condensed" panose="02060603050405020104" pitchFamily="18" charset="0"/>
              </a:rPr>
              <a:t>(</a:t>
            </a:r>
            <a:r>
              <a:rPr lang="en-IN" dirty="0" err="1" smtClean="0">
                <a:latin typeface="Rockwell Condensed" panose="02060603050405020104" pitchFamily="18" charset="0"/>
              </a:rPr>
              <a:t>inflation_chages</a:t>
            </a:r>
            <a:r>
              <a:rPr lang="en-IN" dirty="0" smtClean="0">
                <a:latin typeface="Rockwell Condensed" panose="02060603050405020104" pitchFamily="18" charset="0"/>
              </a:rPr>
              <a:t>)</a:t>
            </a:r>
          </a:p>
          <a:p>
            <a:r>
              <a:rPr lang="en-IN" dirty="0" smtClean="0">
                <a:latin typeface="Rockwell Condensed" panose="02060603050405020104" pitchFamily="18" charset="0"/>
              </a:rPr>
              <a:t>points(</a:t>
            </a:r>
            <a:r>
              <a:rPr lang="en-IN" dirty="0" err="1" smtClean="0">
                <a:latin typeface="Rockwell Condensed" panose="02060603050405020104" pitchFamily="18" charset="0"/>
              </a:rPr>
              <a:t>MA_inflation_fitted,type</a:t>
            </a:r>
            <a:r>
              <a:rPr lang="en-IN" dirty="0" smtClean="0">
                <a:latin typeface="Rockwell Condensed" panose="02060603050405020104" pitchFamily="18" charset="0"/>
              </a:rPr>
              <a:t> = "l", col = "red", </a:t>
            </a:r>
            <a:r>
              <a:rPr lang="en-IN" dirty="0" err="1" smtClean="0">
                <a:latin typeface="Rockwell Condensed" panose="02060603050405020104" pitchFamily="18" charset="0"/>
              </a:rPr>
              <a:t>lty</a:t>
            </a:r>
            <a:r>
              <a:rPr lang="en-IN" dirty="0" smtClean="0">
                <a:latin typeface="Rockwell Condensed" panose="02060603050405020104" pitchFamily="18" charset="0"/>
              </a:rPr>
              <a:t> = 2)</a:t>
            </a:r>
          </a:p>
        </p:txBody>
      </p:sp>
      <p:cxnSp>
        <p:nvCxnSpPr>
          <p:cNvPr id="21" name="Straight Connector 20"/>
          <p:cNvCxnSpPr/>
          <p:nvPr/>
        </p:nvCxnSpPr>
        <p:spPr>
          <a:xfrm>
            <a:off x="5009882" y="1563688"/>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5190185" y="1385699"/>
            <a:ext cx="6681133" cy="1952244"/>
          </a:xfrm>
          <a:prstGeom prst="rect">
            <a:avLst/>
          </a:prstGeom>
        </p:spPr>
      </p:pic>
      <p:pic>
        <p:nvPicPr>
          <p:cNvPr id="5" name="Picture 4"/>
          <p:cNvPicPr>
            <a:picLocks noChangeAspect="1"/>
          </p:cNvPicPr>
          <p:nvPr/>
        </p:nvPicPr>
        <p:blipFill>
          <a:blip r:embed="rId4"/>
          <a:stretch>
            <a:fillRect/>
          </a:stretch>
        </p:blipFill>
        <p:spPr>
          <a:xfrm>
            <a:off x="5190185" y="3337943"/>
            <a:ext cx="6825803" cy="3031108"/>
          </a:xfrm>
          <a:prstGeom prst="rect">
            <a:avLst/>
          </a:prstGeom>
        </p:spPr>
      </p:pic>
    </p:spTree>
    <p:extLst>
      <p:ext uri="{BB962C8B-B14F-4D97-AF65-F5344CB8AC3E}">
        <p14:creationId xmlns:p14="http://schemas.microsoft.com/office/powerpoint/2010/main" val="321202900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95</a:t>
            </a:fld>
            <a:endParaRPr lang="en-US">
              <a:solidFill>
                <a:prstClr val="white"/>
              </a:solidFill>
            </a:endParaRPr>
          </a:p>
        </p:txBody>
      </p:sp>
      <p:sp>
        <p:nvSpPr>
          <p:cNvPr id="18" name="Title 1"/>
          <p:cNvSpPr>
            <a:spLocks noGrp="1"/>
          </p:cNvSpPr>
          <p:nvPr>
            <p:ph type="title"/>
          </p:nvPr>
        </p:nvSpPr>
        <p:spPr>
          <a:xfrm>
            <a:off x="254000" y="238125"/>
            <a:ext cx="8623782" cy="1325563"/>
          </a:xfrm>
        </p:spPr>
        <p:txBody>
          <a:bodyPr/>
          <a:lstStyle/>
          <a:p>
            <a:r>
              <a:rPr lang="en-US" dirty="0" smtClean="0"/>
              <a:t>R console</a:t>
            </a:r>
            <a:endParaRPr lang="en-IN" dirty="0"/>
          </a:p>
        </p:txBody>
      </p:sp>
      <p:sp>
        <p:nvSpPr>
          <p:cNvPr id="17" name="Text Placeholder 6"/>
          <p:cNvSpPr txBox="1">
            <a:spLocks/>
          </p:cNvSpPr>
          <p:nvPr/>
        </p:nvSpPr>
        <p:spPr>
          <a:xfrm>
            <a:off x="384960" y="1403688"/>
            <a:ext cx="4054658" cy="485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endParaRPr lang="en-IN" sz="1400" dirty="0" smtClean="0"/>
          </a:p>
        </p:txBody>
      </p:sp>
      <p:sp>
        <p:nvSpPr>
          <p:cNvPr id="10" name="Rectangle 9"/>
          <p:cNvSpPr/>
          <p:nvPr/>
        </p:nvSpPr>
        <p:spPr>
          <a:xfrm>
            <a:off x="254000" y="2796047"/>
            <a:ext cx="4601335" cy="1477328"/>
          </a:xfrm>
          <a:prstGeom prst="rect">
            <a:avLst/>
          </a:prstGeom>
        </p:spPr>
        <p:txBody>
          <a:bodyPr wrap="square">
            <a:spAutoFit/>
          </a:bodyPr>
          <a:lstStyle/>
          <a:p>
            <a:r>
              <a:rPr lang="en-IN" dirty="0" smtClean="0">
                <a:latin typeface="Rockwell Condensed" panose="02060603050405020104" pitchFamily="18" charset="0"/>
              </a:rPr>
              <a:t>#predict 1 step ahead</a:t>
            </a:r>
          </a:p>
          <a:p>
            <a:r>
              <a:rPr lang="en-IN" dirty="0" smtClean="0">
                <a:latin typeface="Rockwell Condensed" panose="02060603050405020104" pitchFamily="18" charset="0"/>
              </a:rPr>
              <a:t>predict(</a:t>
            </a:r>
            <a:r>
              <a:rPr lang="en-IN" dirty="0" err="1" smtClean="0">
                <a:latin typeface="Rockwell Condensed" panose="02060603050405020104" pitchFamily="18" charset="0"/>
              </a:rPr>
              <a:t>MA_inflation_changes</a:t>
            </a:r>
            <a:r>
              <a:rPr lang="en-IN" dirty="0" smtClean="0">
                <a:latin typeface="Rockwell Condensed" panose="02060603050405020104" pitchFamily="18" charset="0"/>
              </a:rPr>
              <a:t>)</a:t>
            </a:r>
          </a:p>
          <a:p>
            <a:endParaRPr lang="en-IN" dirty="0" smtClean="0">
              <a:latin typeface="Rockwell Condensed" panose="02060603050405020104" pitchFamily="18" charset="0"/>
            </a:endParaRPr>
          </a:p>
          <a:p>
            <a:r>
              <a:rPr lang="en-IN" dirty="0" smtClean="0">
                <a:latin typeface="Rockwell Condensed" panose="02060603050405020104" pitchFamily="18" charset="0"/>
              </a:rPr>
              <a:t>#predict n steps ahead</a:t>
            </a:r>
          </a:p>
          <a:p>
            <a:r>
              <a:rPr lang="en-IN" dirty="0" smtClean="0">
                <a:latin typeface="Rockwell Condensed" panose="02060603050405020104" pitchFamily="18" charset="0"/>
              </a:rPr>
              <a:t>predict(</a:t>
            </a:r>
            <a:r>
              <a:rPr lang="en-IN" dirty="0" err="1" smtClean="0">
                <a:latin typeface="Rockwell Condensed" panose="02060603050405020104" pitchFamily="18" charset="0"/>
              </a:rPr>
              <a:t>MA_inflation_changes</a:t>
            </a:r>
            <a:r>
              <a:rPr lang="en-IN" dirty="0" smtClean="0">
                <a:latin typeface="Rockwell Condensed" panose="02060603050405020104" pitchFamily="18" charset="0"/>
              </a:rPr>
              <a:t>, </a:t>
            </a:r>
            <a:r>
              <a:rPr lang="en-IN" dirty="0" err="1" smtClean="0">
                <a:latin typeface="Rockwell Condensed" panose="02060603050405020104" pitchFamily="18" charset="0"/>
              </a:rPr>
              <a:t>n.ahead</a:t>
            </a:r>
            <a:r>
              <a:rPr lang="en-IN" dirty="0" smtClean="0">
                <a:latin typeface="Rockwell Condensed" panose="02060603050405020104" pitchFamily="18" charset="0"/>
              </a:rPr>
              <a:t> = 6)</a:t>
            </a:r>
          </a:p>
        </p:txBody>
      </p:sp>
      <p:cxnSp>
        <p:nvCxnSpPr>
          <p:cNvPr id="21" name="Straight Connector 20"/>
          <p:cNvCxnSpPr/>
          <p:nvPr/>
        </p:nvCxnSpPr>
        <p:spPr>
          <a:xfrm>
            <a:off x="4642428" y="1573199"/>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2" name="Picture 1"/>
          <p:cNvPicPr>
            <a:picLocks noChangeAspect="1"/>
          </p:cNvPicPr>
          <p:nvPr/>
        </p:nvPicPr>
        <p:blipFill>
          <a:blip r:embed="rId3"/>
          <a:stretch>
            <a:fillRect/>
          </a:stretch>
        </p:blipFill>
        <p:spPr>
          <a:xfrm>
            <a:off x="4855334" y="1730200"/>
            <a:ext cx="6684135" cy="3627411"/>
          </a:xfrm>
          <a:prstGeom prst="rect">
            <a:avLst/>
          </a:prstGeom>
        </p:spPr>
      </p:pic>
    </p:spTree>
    <p:extLst>
      <p:ext uri="{BB962C8B-B14F-4D97-AF65-F5344CB8AC3E}">
        <p14:creationId xmlns:p14="http://schemas.microsoft.com/office/powerpoint/2010/main" val="236000375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96</a:t>
            </a:fld>
            <a:endParaRPr lang="en-US" dirty="0">
              <a:solidFill>
                <a:prstClr val="white"/>
              </a:solidFill>
            </a:endParaRPr>
          </a:p>
        </p:txBody>
      </p:sp>
      <p:sp>
        <p:nvSpPr>
          <p:cNvPr id="2" name="Title 1"/>
          <p:cNvSpPr>
            <a:spLocks noGrp="1"/>
          </p:cNvSpPr>
          <p:nvPr>
            <p:ph type="title"/>
          </p:nvPr>
        </p:nvSpPr>
        <p:spPr/>
        <p:txBody>
          <a:bodyPr/>
          <a:lstStyle/>
          <a:p>
            <a:r>
              <a:rPr lang="en-IN" dirty="0" smtClean="0"/>
              <a:t>Integrated Component</a:t>
            </a:r>
            <a:endParaRPr lang="en-IN" dirty="0"/>
          </a:p>
        </p:txBody>
      </p:sp>
      <p:sp>
        <p:nvSpPr>
          <p:cNvPr id="8" name="Text Placeholder 6"/>
          <p:cNvSpPr txBox="1">
            <a:spLocks/>
          </p:cNvSpPr>
          <p:nvPr/>
        </p:nvSpPr>
        <p:spPr>
          <a:xfrm>
            <a:off x="134056" y="1392796"/>
            <a:ext cx="5090732" cy="45025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The Integrated component term is the number of times the data set was differenced to make it stationary.</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If a series must be differenced to make it stationary then we consider it integrated.</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If the data was differenced once then we say the I term (d) has 1 component.</a:t>
            </a: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cxnSp>
        <p:nvCxnSpPr>
          <p:cNvPr id="9" name="Straight Connector 8"/>
          <p:cNvCxnSpPr/>
          <p:nvPr/>
        </p:nvCxnSpPr>
        <p:spPr>
          <a:xfrm>
            <a:off x="5370491" y="1972345"/>
            <a:ext cx="0" cy="3923025"/>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5511800" y="1563688"/>
            <a:ext cx="2846589" cy="2292439"/>
          </a:xfrm>
          <a:prstGeom prst="rect">
            <a:avLst/>
          </a:prstGeom>
        </p:spPr>
      </p:pic>
      <p:pic>
        <p:nvPicPr>
          <p:cNvPr id="5" name="Picture 4"/>
          <p:cNvPicPr>
            <a:picLocks noChangeAspect="1"/>
          </p:cNvPicPr>
          <p:nvPr/>
        </p:nvPicPr>
        <p:blipFill>
          <a:blip r:embed="rId4"/>
          <a:stretch>
            <a:fillRect/>
          </a:stretch>
        </p:blipFill>
        <p:spPr>
          <a:xfrm>
            <a:off x="8684730" y="3690490"/>
            <a:ext cx="2765745" cy="2204880"/>
          </a:xfrm>
          <a:prstGeom prst="rect">
            <a:avLst/>
          </a:prstGeom>
        </p:spPr>
      </p:pic>
    </p:spTree>
    <p:extLst>
      <p:ext uri="{BB962C8B-B14F-4D97-AF65-F5344CB8AC3E}">
        <p14:creationId xmlns:p14="http://schemas.microsoft.com/office/powerpoint/2010/main" val="173406442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97</a:t>
            </a:fld>
            <a:endParaRPr lang="en-US" dirty="0">
              <a:solidFill>
                <a:prstClr val="white"/>
              </a:solidFill>
            </a:endParaRPr>
          </a:p>
        </p:txBody>
      </p:sp>
      <p:sp>
        <p:nvSpPr>
          <p:cNvPr id="2" name="Title 1"/>
          <p:cNvSpPr>
            <a:spLocks noGrp="1"/>
          </p:cNvSpPr>
          <p:nvPr>
            <p:ph type="title"/>
          </p:nvPr>
        </p:nvSpPr>
        <p:spPr/>
        <p:txBody>
          <a:bodyPr/>
          <a:lstStyle/>
          <a:p>
            <a:r>
              <a:rPr lang="en-IN" dirty="0" smtClean="0"/>
              <a:t>ARIMA Components</a:t>
            </a:r>
            <a:endParaRPr lang="en-IN" dirty="0"/>
          </a:p>
        </p:txBody>
      </p:sp>
      <p:sp>
        <p:nvSpPr>
          <p:cNvPr id="8" name="Text Placeholder 6"/>
          <p:cNvSpPr txBox="1">
            <a:spLocks/>
          </p:cNvSpPr>
          <p:nvPr/>
        </p:nvSpPr>
        <p:spPr>
          <a:xfrm>
            <a:off x="134056" y="1392796"/>
            <a:ext cx="5090732" cy="45025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cxnSp>
        <p:nvCxnSpPr>
          <p:cNvPr id="9" name="Straight Connector 8"/>
          <p:cNvCxnSpPr/>
          <p:nvPr/>
        </p:nvCxnSpPr>
        <p:spPr>
          <a:xfrm>
            <a:off x="5370491" y="1972345"/>
            <a:ext cx="0" cy="3923025"/>
          </a:xfrm>
          <a:prstGeom prst="line">
            <a:avLst/>
          </a:prstGeom>
        </p:spPr>
        <p:style>
          <a:lnRef idx="1">
            <a:schemeClr val="accent2"/>
          </a:lnRef>
          <a:fillRef idx="0">
            <a:schemeClr val="accent2"/>
          </a:fillRef>
          <a:effectRef idx="0">
            <a:schemeClr val="accent2"/>
          </a:effectRef>
          <a:fontRef idx="minor">
            <a:schemeClr val="tx1"/>
          </a:fontRef>
        </p:style>
      </p:cxnSp>
      <p:sp>
        <p:nvSpPr>
          <p:cNvPr id="10" name="Text Placeholder 6"/>
          <p:cNvSpPr txBox="1">
            <a:spLocks/>
          </p:cNvSpPr>
          <p:nvPr/>
        </p:nvSpPr>
        <p:spPr>
          <a:xfrm>
            <a:off x="286456" y="1545196"/>
            <a:ext cx="5090732" cy="45025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r>
              <a:rPr lang="en-IN" dirty="0" smtClean="0">
                <a:solidFill>
                  <a:prstClr val="black"/>
                </a:solidFill>
                <a:cs typeface="Arial" panose="020B0604020202020204" pitchFamily="34" charset="0"/>
              </a:rPr>
              <a:t>Putting it all together,</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 AR term – p</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I term - d</a:t>
            </a:r>
          </a:p>
          <a:p>
            <a:pPr>
              <a:lnSpc>
                <a:spcPct val="150000"/>
              </a:lnSpc>
              <a:buClr>
                <a:srgbClr val="E57725"/>
              </a:buClr>
              <a:buSzPct val="80000"/>
              <a:buFont typeface="Arial" panose="020B0604020202020204" pitchFamily="34" charset="0"/>
              <a:buChar char="►"/>
            </a:pPr>
            <a:r>
              <a:rPr lang="en-IN" dirty="0" smtClean="0">
                <a:solidFill>
                  <a:prstClr val="black"/>
                </a:solidFill>
                <a:cs typeface="Arial" panose="020B0604020202020204" pitchFamily="34" charset="0"/>
              </a:rPr>
              <a:t>MA term – q</a:t>
            </a: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marL="0" indent="0">
              <a:lnSpc>
                <a:spcPct val="150000"/>
              </a:lnSpc>
              <a:buClr>
                <a:srgbClr val="E57725"/>
              </a:buClr>
              <a:buSzPct val="80000"/>
              <a:buNone/>
            </a:pPr>
            <a:r>
              <a:rPr lang="en-IN" dirty="0" smtClean="0">
                <a:solidFill>
                  <a:prstClr val="black"/>
                </a:solidFill>
                <a:cs typeface="Arial" panose="020B0604020202020204" pitchFamily="34" charset="0"/>
              </a:rPr>
              <a:t>ARIMA(</a:t>
            </a:r>
            <a:r>
              <a:rPr lang="en-IN" dirty="0" err="1" smtClean="0">
                <a:solidFill>
                  <a:prstClr val="black"/>
                </a:solidFill>
                <a:cs typeface="Arial" panose="020B0604020202020204" pitchFamily="34" charset="0"/>
              </a:rPr>
              <a:t>p,d,q</a:t>
            </a:r>
            <a:r>
              <a:rPr lang="en-IN" dirty="0" smtClean="0">
                <a:solidFill>
                  <a:prstClr val="black"/>
                </a:solidFill>
                <a:cs typeface="Arial" panose="020B0604020202020204" pitchFamily="34" charset="0"/>
              </a:rPr>
              <a:t>) = ARIMA(1,1,0)</a:t>
            </a: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pic>
        <p:nvPicPr>
          <p:cNvPr id="6" name="Picture 5"/>
          <p:cNvPicPr>
            <a:picLocks noChangeAspect="1"/>
          </p:cNvPicPr>
          <p:nvPr/>
        </p:nvPicPr>
        <p:blipFill>
          <a:blip r:embed="rId3"/>
          <a:stretch>
            <a:fillRect/>
          </a:stretch>
        </p:blipFill>
        <p:spPr>
          <a:xfrm>
            <a:off x="6981423" y="2034079"/>
            <a:ext cx="3200400" cy="3390900"/>
          </a:xfrm>
          <a:prstGeom prst="rect">
            <a:avLst/>
          </a:prstGeom>
        </p:spPr>
      </p:pic>
    </p:spTree>
    <p:extLst>
      <p:ext uri="{BB962C8B-B14F-4D97-AF65-F5344CB8AC3E}">
        <p14:creationId xmlns:p14="http://schemas.microsoft.com/office/powerpoint/2010/main" val="118007269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98</a:t>
            </a:fld>
            <a:endParaRPr lang="en-US" dirty="0">
              <a:solidFill>
                <a:prstClr val="white"/>
              </a:solidFill>
            </a:endParaRPr>
          </a:p>
        </p:txBody>
      </p:sp>
      <p:sp>
        <p:nvSpPr>
          <p:cNvPr id="2" name="Title 1"/>
          <p:cNvSpPr>
            <a:spLocks noGrp="1"/>
          </p:cNvSpPr>
          <p:nvPr>
            <p:ph type="title"/>
          </p:nvPr>
        </p:nvSpPr>
        <p:spPr/>
        <p:txBody>
          <a:bodyPr/>
          <a:lstStyle/>
          <a:p>
            <a:r>
              <a:rPr lang="en-IN" dirty="0" smtClean="0"/>
              <a:t>Constructing an ARIMA model</a:t>
            </a:r>
            <a:endParaRPr lang="en-IN" dirty="0"/>
          </a:p>
        </p:txBody>
      </p:sp>
      <p:sp>
        <p:nvSpPr>
          <p:cNvPr id="8" name="Text Placeholder 6"/>
          <p:cNvSpPr txBox="1">
            <a:spLocks/>
          </p:cNvSpPr>
          <p:nvPr/>
        </p:nvSpPr>
        <p:spPr>
          <a:xfrm>
            <a:off x="134056" y="1392796"/>
            <a:ext cx="5090732" cy="45025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sp>
        <p:nvSpPr>
          <p:cNvPr id="10" name="Text Placeholder 6"/>
          <p:cNvSpPr txBox="1">
            <a:spLocks/>
          </p:cNvSpPr>
          <p:nvPr/>
        </p:nvSpPr>
        <p:spPr>
          <a:xfrm>
            <a:off x="352995" y="1866476"/>
            <a:ext cx="11006169" cy="45025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E57725"/>
              </a:buClr>
              <a:buSzPct val="80000"/>
              <a:buFont typeface="Arial" panose="020B0604020202020204" pitchFamily="34" charset="0"/>
              <a:buChar char="►"/>
            </a:pPr>
            <a:r>
              <a:rPr lang="en-IN" b="1" dirty="0"/>
              <a:t>Step 1 - Check stationarity:</a:t>
            </a:r>
            <a:r>
              <a:rPr lang="en-IN" dirty="0"/>
              <a:t> First thing to do is to visualize the </a:t>
            </a:r>
            <a:r>
              <a:rPr lang="en-IN" dirty="0" smtClean="0"/>
              <a:t>data.</a:t>
            </a: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r>
              <a:rPr lang="en-IN" b="1" dirty="0"/>
              <a:t>Step 2 - Difference:</a:t>
            </a:r>
            <a:r>
              <a:rPr lang="en-IN" dirty="0"/>
              <a:t> </a:t>
            </a:r>
            <a:r>
              <a:rPr lang="en-IN" dirty="0" smtClean="0"/>
              <a:t>Remove Trend and seasons by  </a:t>
            </a:r>
            <a:r>
              <a:rPr lang="en-IN" dirty="0"/>
              <a:t>difference and observe the resulting plot</a:t>
            </a:r>
            <a:r>
              <a:rPr lang="en-IN" dirty="0" smtClean="0"/>
              <a:t>.</a:t>
            </a:r>
          </a:p>
          <a:p>
            <a:pPr>
              <a:lnSpc>
                <a:spcPct val="150000"/>
              </a:lnSpc>
              <a:buClr>
                <a:srgbClr val="E57725"/>
              </a:buClr>
              <a:buSzPct val="80000"/>
              <a:buFont typeface="Arial" panose="020B0604020202020204" pitchFamily="34" charset="0"/>
              <a:buChar char="►"/>
            </a:pPr>
            <a:r>
              <a:rPr lang="en-IN" b="1" dirty="0"/>
              <a:t>Step </a:t>
            </a:r>
            <a:r>
              <a:rPr lang="en-IN" b="1" dirty="0" smtClean="0"/>
              <a:t>3 </a:t>
            </a:r>
            <a:r>
              <a:rPr lang="en-IN" b="1" dirty="0"/>
              <a:t>- Select AR and MA terms:</a:t>
            </a:r>
            <a:r>
              <a:rPr lang="en-IN" dirty="0"/>
              <a:t> Let's take a look at the ACF and PACF of the seasonally differenced dataset. </a:t>
            </a:r>
            <a:endParaRPr lang="en-IN" dirty="0" smtClean="0"/>
          </a:p>
          <a:p>
            <a:pPr>
              <a:lnSpc>
                <a:spcPct val="150000"/>
              </a:lnSpc>
              <a:buClr>
                <a:srgbClr val="E57725"/>
              </a:buClr>
              <a:buSzPct val="80000"/>
              <a:buFont typeface="Arial" panose="020B0604020202020204" pitchFamily="34" charset="0"/>
              <a:buChar char="►"/>
            </a:pPr>
            <a:r>
              <a:rPr lang="en-IN" b="1" dirty="0"/>
              <a:t>Step </a:t>
            </a:r>
            <a:r>
              <a:rPr lang="en-IN" b="1" dirty="0" smtClean="0"/>
              <a:t>4 </a:t>
            </a:r>
            <a:r>
              <a:rPr lang="en-IN" b="1" dirty="0"/>
              <a:t>- Build the model:</a:t>
            </a:r>
            <a:r>
              <a:rPr lang="en-IN" dirty="0"/>
              <a:t> Build the model using the </a:t>
            </a:r>
            <a:r>
              <a:rPr lang="en-IN" i="1" dirty="0"/>
              <a:t>ARIMA</a:t>
            </a:r>
            <a:r>
              <a:rPr lang="en-IN" dirty="0"/>
              <a:t> tool and set the number of periods to </a:t>
            </a:r>
            <a:r>
              <a:rPr lang="en-IN" dirty="0" smtClean="0"/>
              <a:t>forecast.</a:t>
            </a:r>
          </a:p>
          <a:p>
            <a:pPr>
              <a:lnSpc>
                <a:spcPct val="150000"/>
              </a:lnSpc>
              <a:buClr>
                <a:srgbClr val="E57725"/>
              </a:buClr>
              <a:buSzPct val="80000"/>
              <a:buFont typeface="Arial" panose="020B0604020202020204" pitchFamily="34" charset="0"/>
              <a:buChar char="►"/>
            </a:pPr>
            <a:r>
              <a:rPr lang="en-IN" b="1" dirty="0"/>
              <a:t>Step </a:t>
            </a:r>
            <a:r>
              <a:rPr lang="en-IN" b="1" dirty="0" smtClean="0"/>
              <a:t>5 </a:t>
            </a:r>
            <a:r>
              <a:rPr lang="en-IN" b="1" dirty="0"/>
              <a:t>- Validate model:</a:t>
            </a:r>
            <a:r>
              <a:rPr lang="en-IN" dirty="0"/>
              <a:t> Compare the predicted values to the actuals in the validation sample</a:t>
            </a: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a:p>
            <a:pPr marL="0" indent="0">
              <a:lnSpc>
                <a:spcPct val="150000"/>
              </a:lnSpc>
              <a:buClr>
                <a:srgbClr val="E57725"/>
              </a:buClr>
              <a:buSzPct val="80000"/>
              <a:buNone/>
            </a:pPr>
            <a:endParaRPr lang="en-IN" dirty="0" smtClean="0">
              <a:solidFill>
                <a:prstClr val="black"/>
              </a:solidFill>
              <a:cs typeface="Arial" panose="020B0604020202020204" pitchFamily="34" charset="0"/>
            </a:endParaRPr>
          </a:p>
          <a:p>
            <a:pPr>
              <a:lnSpc>
                <a:spcPct val="150000"/>
              </a:lnSpc>
              <a:buClr>
                <a:srgbClr val="E57725"/>
              </a:buClr>
              <a:buSzPct val="80000"/>
              <a:buFont typeface="Arial" panose="020B0604020202020204" pitchFamily="34" charset="0"/>
              <a:buChar char="►"/>
            </a:pPr>
            <a:endParaRPr lang="en-IN" dirty="0" smtClean="0">
              <a:solidFill>
                <a:prstClr val="black"/>
              </a:solidFill>
              <a:cs typeface="Arial" panose="020B0604020202020204" pitchFamily="34" charset="0"/>
            </a:endParaRPr>
          </a:p>
        </p:txBody>
      </p:sp>
    </p:spTree>
    <p:extLst>
      <p:ext uri="{BB962C8B-B14F-4D97-AF65-F5344CB8AC3E}">
        <p14:creationId xmlns:p14="http://schemas.microsoft.com/office/powerpoint/2010/main" val="266435687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2E0BA0-CB3A-7549-A0BA-9675C268EFD9}" type="slidenum">
              <a:rPr lang="en-US" smtClean="0">
                <a:solidFill>
                  <a:prstClr val="white"/>
                </a:solidFill>
              </a:rPr>
              <a:pPr/>
              <a:t>99</a:t>
            </a:fld>
            <a:endParaRPr lang="en-US">
              <a:solidFill>
                <a:prstClr val="white"/>
              </a:solidFill>
            </a:endParaRPr>
          </a:p>
        </p:txBody>
      </p:sp>
      <p:sp>
        <p:nvSpPr>
          <p:cNvPr id="18" name="Title 1"/>
          <p:cNvSpPr>
            <a:spLocks noGrp="1"/>
          </p:cNvSpPr>
          <p:nvPr>
            <p:ph type="title"/>
          </p:nvPr>
        </p:nvSpPr>
        <p:spPr>
          <a:xfrm>
            <a:off x="254000" y="238125"/>
            <a:ext cx="8623782" cy="1325563"/>
          </a:xfrm>
        </p:spPr>
        <p:txBody>
          <a:bodyPr/>
          <a:lstStyle/>
          <a:p>
            <a:r>
              <a:rPr lang="en-US" dirty="0" smtClean="0"/>
              <a:t>R console</a:t>
            </a:r>
            <a:endParaRPr lang="en-IN" dirty="0"/>
          </a:p>
        </p:txBody>
      </p:sp>
      <p:sp>
        <p:nvSpPr>
          <p:cNvPr id="17" name="Text Placeholder 6"/>
          <p:cNvSpPr txBox="1">
            <a:spLocks/>
          </p:cNvSpPr>
          <p:nvPr/>
        </p:nvSpPr>
        <p:spPr>
          <a:xfrm>
            <a:off x="384960" y="1403688"/>
            <a:ext cx="4054658" cy="485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57725"/>
              </a:buClr>
              <a:buSzPct val="80000"/>
              <a:buNone/>
            </a:pPr>
            <a:endParaRPr lang="en-IN" sz="1400" dirty="0" smtClean="0"/>
          </a:p>
        </p:txBody>
      </p:sp>
      <p:sp>
        <p:nvSpPr>
          <p:cNvPr id="10" name="Rectangle 9"/>
          <p:cNvSpPr/>
          <p:nvPr/>
        </p:nvSpPr>
        <p:spPr>
          <a:xfrm>
            <a:off x="254000" y="1563688"/>
            <a:ext cx="10873346" cy="4801314"/>
          </a:xfrm>
          <a:prstGeom prst="rect">
            <a:avLst/>
          </a:prstGeom>
        </p:spPr>
        <p:txBody>
          <a:bodyPr wrap="square">
            <a:spAutoFit/>
          </a:bodyPr>
          <a:lstStyle/>
          <a:p>
            <a:r>
              <a:rPr lang="en-IN" dirty="0" smtClean="0">
                <a:latin typeface="Rockwell Condensed" panose="02060603050405020104" pitchFamily="18" charset="0"/>
              </a:rPr>
              <a:t># ARIMA MODELING USE CASE 1</a:t>
            </a:r>
          </a:p>
          <a:p>
            <a:endParaRPr lang="en-IN" dirty="0" smtClean="0">
              <a:latin typeface="Rockwell Condensed" panose="02060603050405020104" pitchFamily="18" charset="0"/>
            </a:endParaRPr>
          </a:p>
          <a:p>
            <a:r>
              <a:rPr lang="en-IN" dirty="0" smtClean="0">
                <a:latin typeface="Rockwell Condensed" panose="02060603050405020104" pitchFamily="18" charset="0"/>
              </a:rPr>
              <a:t>#STEP 1 Explore series</a:t>
            </a:r>
          </a:p>
          <a:p>
            <a:endParaRPr lang="en-IN" dirty="0" smtClean="0">
              <a:latin typeface="Rockwell Condensed" panose="02060603050405020104" pitchFamily="18" charset="0"/>
            </a:endParaRPr>
          </a:p>
          <a:p>
            <a:r>
              <a:rPr lang="en-IN" dirty="0" smtClean="0">
                <a:latin typeface="Rockwell Condensed" panose="02060603050405020104" pitchFamily="18" charset="0"/>
              </a:rPr>
              <a:t>data(</a:t>
            </a:r>
            <a:r>
              <a:rPr lang="en-IN" dirty="0" err="1" smtClean="0">
                <a:latin typeface="Rockwell Condensed" panose="02060603050405020104" pitchFamily="18" charset="0"/>
              </a:rPr>
              <a:t>AirPassengers</a:t>
            </a:r>
            <a:r>
              <a:rPr lang="en-IN" dirty="0" smtClean="0">
                <a:latin typeface="Rockwell Condensed" panose="02060603050405020104" pitchFamily="18" charset="0"/>
              </a:rPr>
              <a:t>)</a:t>
            </a:r>
          </a:p>
          <a:p>
            <a:r>
              <a:rPr lang="en-IN" dirty="0" smtClean="0">
                <a:latin typeface="Rockwell Condensed" panose="02060603050405020104" pitchFamily="18" charset="0"/>
              </a:rPr>
              <a:t>start(</a:t>
            </a:r>
            <a:r>
              <a:rPr lang="en-IN" dirty="0" err="1" smtClean="0">
                <a:latin typeface="Rockwell Condensed" panose="02060603050405020104" pitchFamily="18" charset="0"/>
              </a:rPr>
              <a:t>AirPassengers</a:t>
            </a:r>
            <a:r>
              <a:rPr lang="en-IN" dirty="0" smtClean="0">
                <a:latin typeface="Rockwell Condensed" panose="02060603050405020104" pitchFamily="18" charset="0"/>
              </a:rPr>
              <a:t>)</a:t>
            </a:r>
          </a:p>
          <a:p>
            <a:r>
              <a:rPr lang="en-IN" dirty="0" smtClean="0">
                <a:latin typeface="Rockwell Condensed" panose="02060603050405020104" pitchFamily="18" charset="0"/>
              </a:rPr>
              <a:t>frequency(</a:t>
            </a:r>
            <a:r>
              <a:rPr lang="en-IN" dirty="0" err="1" smtClean="0">
                <a:latin typeface="Rockwell Condensed" panose="02060603050405020104" pitchFamily="18" charset="0"/>
              </a:rPr>
              <a:t>AirPassengers</a:t>
            </a:r>
            <a:r>
              <a:rPr lang="en-IN" dirty="0" smtClean="0">
                <a:latin typeface="Rockwell Condensed" panose="02060603050405020104" pitchFamily="18" charset="0"/>
              </a:rPr>
              <a:t>)</a:t>
            </a:r>
          </a:p>
          <a:p>
            <a:r>
              <a:rPr lang="en-IN" dirty="0" smtClean="0">
                <a:latin typeface="Rockwell Condensed" panose="02060603050405020104" pitchFamily="18" charset="0"/>
              </a:rPr>
              <a:t>end(</a:t>
            </a:r>
            <a:r>
              <a:rPr lang="en-IN" dirty="0" err="1" smtClean="0">
                <a:latin typeface="Rockwell Condensed" panose="02060603050405020104" pitchFamily="18" charset="0"/>
              </a:rPr>
              <a:t>AirPassengers</a:t>
            </a:r>
            <a:r>
              <a:rPr lang="en-IN" dirty="0" smtClean="0">
                <a:latin typeface="Rockwell Condensed" panose="02060603050405020104" pitchFamily="18" charset="0"/>
              </a:rPr>
              <a:t>)</a:t>
            </a:r>
          </a:p>
          <a:p>
            <a:r>
              <a:rPr lang="en-IN" dirty="0" smtClean="0">
                <a:latin typeface="Rockwell Condensed" panose="02060603050405020104" pitchFamily="18" charset="0"/>
              </a:rPr>
              <a:t>summary(</a:t>
            </a:r>
            <a:r>
              <a:rPr lang="en-IN" dirty="0" err="1" smtClean="0">
                <a:latin typeface="Rockwell Condensed" panose="02060603050405020104" pitchFamily="18" charset="0"/>
              </a:rPr>
              <a:t>AirPassengers</a:t>
            </a:r>
            <a:r>
              <a:rPr lang="en-IN" dirty="0" smtClean="0">
                <a:latin typeface="Rockwell Condensed" panose="02060603050405020104" pitchFamily="18" charset="0"/>
              </a:rPr>
              <a:t>)</a:t>
            </a:r>
          </a:p>
          <a:p>
            <a:r>
              <a:rPr lang="en-IN" dirty="0" smtClean="0">
                <a:latin typeface="Rockwell Condensed" panose="02060603050405020104" pitchFamily="18" charset="0"/>
              </a:rPr>
              <a:t>print(</a:t>
            </a:r>
            <a:r>
              <a:rPr lang="en-IN" dirty="0" err="1" smtClean="0">
                <a:latin typeface="Rockwell Condensed" panose="02060603050405020104" pitchFamily="18" charset="0"/>
              </a:rPr>
              <a:t>AirPassengers</a:t>
            </a:r>
            <a:r>
              <a:rPr lang="en-IN" dirty="0" smtClean="0">
                <a:latin typeface="Rockwell Condensed" panose="02060603050405020104" pitchFamily="18" charset="0"/>
              </a:rPr>
              <a:t>)</a:t>
            </a:r>
          </a:p>
          <a:p>
            <a:endParaRPr lang="en-IN" dirty="0" smtClean="0">
              <a:latin typeface="Rockwell Condensed" panose="02060603050405020104" pitchFamily="18" charset="0"/>
            </a:endParaRPr>
          </a:p>
          <a:p>
            <a:r>
              <a:rPr lang="en-IN" dirty="0" smtClean="0">
                <a:latin typeface="Rockwell Condensed" panose="02060603050405020104" pitchFamily="18" charset="0"/>
              </a:rPr>
              <a:t>#STEP 2 Visualize series</a:t>
            </a:r>
          </a:p>
          <a:p>
            <a:endParaRPr lang="en-IN" dirty="0">
              <a:latin typeface="Rockwell Condensed" panose="02060603050405020104" pitchFamily="18" charset="0"/>
            </a:endParaRPr>
          </a:p>
          <a:p>
            <a:r>
              <a:rPr lang="en-IN" dirty="0" smtClean="0">
                <a:latin typeface="Rockwell Condensed" panose="02060603050405020104" pitchFamily="18" charset="0"/>
              </a:rPr>
              <a:t>plot(</a:t>
            </a:r>
            <a:r>
              <a:rPr lang="en-IN" dirty="0" err="1" smtClean="0">
                <a:latin typeface="Rockwell Condensed" panose="02060603050405020104" pitchFamily="18" charset="0"/>
              </a:rPr>
              <a:t>AirPassengers</a:t>
            </a:r>
            <a:r>
              <a:rPr lang="en-IN" dirty="0" smtClean="0">
                <a:latin typeface="Rockwell Condensed" panose="02060603050405020104" pitchFamily="18" charset="0"/>
              </a:rPr>
              <a:t>)</a:t>
            </a:r>
          </a:p>
          <a:p>
            <a:r>
              <a:rPr lang="en-IN" dirty="0" err="1" smtClean="0">
                <a:latin typeface="Rockwell Condensed" panose="02060603050405020104" pitchFamily="18" charset="0"/>
              </a:rPr>
              <a:t>abline</a:t>
            </a:r>
            <a:r>
              <a:rPr lang="en-IN" dirty="0" smtClean="0">
                <a:latin typeface="Rockwell Condensed" panose="02060603050405020104" pitchFamily="18" charset="0"/>
              </a:rPr>
              <a:t>(</a:t>
            </a:r>
            <a:r>
              <a:rPr lang="en-IN" dirty="0" err="1" smtClean="0">
                <a:latin typeface="Rockwell Condensed" panose="02060603050405020104" pitchFamily="18" charset="0"/>
              </a:rPr>
              <a:t>reg</a:t>
            </a:r>
            <a:r>
              <a:rPr lang="en-IN" dirty="0" smtClean="0">
                <a:latin typeface="Rockwell Condensed" panose="02060603050405020104" pitchFamily="18" charset="0"/>
              </a:rPr>
              <a:t>=lm(</a:t>
            </a:r>
            <a:r>
              <a:rPr lang="en-IN" dirty="0" err="1" smtClean="0">
                <a:latin typeface="Rockwell Condensed" panose="02060603050405020104" pitchFamily="18" charset="0"/>
              </a:rPr>
              <a:t>AirPassengers~time</a:t>
            </a:r>
            <a:r>
              <a:rPr lang="en-IN" dirty="0" smtClean="0">
                <a:latin typeface="Rockwell Condensed" panose="02060603050405020104" pitchFamily="18" charset="0"/>
              </a:rPr>
              <a:t>(</a:t>
            </a:r>
            <a:r>
              <a:rPr lang="en-IN" dirty="0" err="1" smtClean="0">
                <a:latin typeface="Rockwell Condensed" panose="02060603050405020104" pitchFamily="18" charset="0"/>
              </a:rPr>
              <a:t>AirPassengers</a:t>
            </a:r>
            <a:r>
              <a:rPr lang="en-IN" dirty="0" smtClean="0">
                <a:latin typeface="Rockwell Condensed" panose="02060603050405020104" pitchFamily="18" charset="0"/>
              </a:rPr>
              <a:t>)))</a:t>
            </a:r>
          </a:p>
          <a:p>
            <a:endParaRPr lang="en-IN" dirty="0">
              <a:latin typeface="Rockwell Condensed" panose="02060603050405020104" pitchFamily="18" charset="0"/>
            </a:endParaRPr>
          </a:p>
          <a:p>
            <a:endParaRPr lang="en-IN" dirty="0" smtClean="0">
              <a:latin typeface="Rockwell Condensed" panose="02060603050405020104" pitchFamily="18" charset="0"/>
            </a:endParaRPr>
          </a:p>
        </p:txBody>
      </p:sp>
      <p:pic>
        <p:nvPicPr>
          <p:cNvPr id="2" name="Picture 1"/>
          <p:cNvPicPr>
            <a:picLocks noChangeAspect="1"/>
          </p:cNvPicPr>
          <p:nvPr/>
        </p:nvPicPr>
        <p:blipFill>
          <a:blip r:embed="rId3"/>
          <a:stretch>
            <a:fillRect/>
          </a:stretch>
        </p:blipFill>
        <p:spPr>
          <a:xfrm>
            <a:off x="5695706" y="1723688"/>
            <a:ext cx="5562600" cy="4019550"/>
          </a:xfrm>
          <a:prstGeom prst="rect">
            <a:avLst/>
          </a:prstGeom>
        </p:spPr>
      </p:pic>
    </p:spTree>
    <p:extLst>
      <p:ext uri="{BB962C8B-B14F-4D97-AF65-F5344CB8AC3E}">
        <p14:creationId xmlns:p14="http://schemas.microsoft.com/office/powerpoint/2010/main" val="41044577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4099</Words>
  <Application>Microsoft Office PowerPoint</Application>
  <PresentationFormat>Widescreen</PresentationFormat>
  <Paragraphs>862</Paragraphs>
  <Slides>105</Slides>
  <Notes>95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105</vt:i4>
      </vt:variant>
    </vt:vector>
  </HeadingPairs>
  <TitlesOfParts>
    <vt:vector size="114" baseType="lpstr">
      <vt:lpstr>Arial</vt:lpstr>
      <vt:lpstr>Calibri</vt:lpstr>
      <vt:lpstr>Calibri Light</vt:lpstr>
      <vt:lpstr>Helvetica LT Std Cond Light</vt:lpstr>
      <vt:lpstr>Rockwell Condensed</vt:lpstr>
      <vt:lpstr>Times New Roman</vt:lpstr>
      <vt:lpstr>Webdings</vt:lpstr>
      <vt:lpstr>Wingdings</vt:lpstr>
      <vt:lpstr>Office Theme</vt:lpstr>
      <vt:lpstr>PowerPoint Presentation</vt:lpstr>
      <vt:lpstr>Objectives</vt:lpstr>
      <vt:lpstr>Methods for Sales Forecasting</vt:lpstr>
      <vt:lpstr>Jury of Executive Opinion</vt:lpstr>
      <vt:lpstr>Sales Force Opinion</vt:lpstr>
      <vt:lpstr>Test Marketing Results</vt:lpstr>
      <vt:lpstr>Consumers’ Buying Plan</vt:lpstr>
      <vt:lpstr>Market Factor Analysis</vt:lpstr>
      <vt:lpstr>Expert Opinion</vt:lpstr>
      <vt:lpstr>Econometric Model Building </vt:lpstr>
      <vt:lpstr>Different Types of Data</vt:lpstr>
      <vt:lpstr>What is Time Series Forecasting ?</vt:lpstr>
      <vt:lpstr>What kind of variables can we forecast ?</vt:lpstr>
      <vt:lpstr>What kind of variables can we forecast ?</vt:lpstr>
      <vt:lpstr>What kind of variables can we forecast ?</vt:lpstr>
      <vt:lpstr>What kind of variables can we forecast ?</vt:lpstr>
      <vt:lpstr>What kind of variables can we forecast ?</vt:lpstr>
      <vt:lpstr>What kind of variables can we forecast ?</vt:lpstr>
      <vt:lpstr>What kind of variables can we forecast ?</vt:lpstr>
      <vt:lpstr>What kind of variables can we forecast ?</vt:lpstr>
      <vt:lpstr>What kind of variables can we forecast ?</vt:lpstr>
      <vt:lpstr>What kind of variables can we forecast ?</vt:lpstr>
      <vt:lpstr>Hands-On Time Series Data</vt:lpstr>
      <vt:lpstr>Hands-On Time Series Data</vt:lpstr>
      <vt:lpstr>R console</vt:lpstr>
      <vt:lpstr>R Code</vt:lpstr>
      <vt:lpstr>Components of Time-series Data</vt:lpstr>
      <vt:lpstr>Trends</vt:lpstr>
      <vt:lpstr>Trend types – Stationary / horizontal trends</vt:lpstr>
      <vt:lpstr>Trend types – Linear trends</vt:lpstr>
      <vt:lpstr>Trend types – Rapid growth trends</vt:lpstr>
      <vt:lpstr>Trend types – Periodic / sinusoidal trends</vt:lpstr>
      <vt:lpstr>Trend types – Variance</vt:lpstr>
      <vt:lpstr>Seasonality</vt:lpstr>
      <vt:lpstr>Seasonality</vt:lpstr>
      <vt:lpstr>Seasonality Plot</vt:lpstr>
      <vt:lpstr>Cyclic Pattern</vt:lpstr>
      <vt:lpstr>Cyclic Pattern</vt:lpstr>
      <vt:lpstr>Cyclic Pattern vs Seasonal Pattern</vt:lpstr>
      <vt:lpstr>Cyclic Pattern vs Seasonal Pattern</vt:lpstr>
      <vt:lpstr>Irregular Component</vt:lpstr>
      <vt:lpstr>What is Lead and Lag in Time-series?</vt:lpstr>
      <vt:lpstr>Hands-On Time Series patterns</vt:lpstr>
      <vt:lpstr>Simple forecasting</vt:lpstr>
      <vt:lpstr>Simple forecasting</vt:lpstr>
      <vt:lpstr>Simple forecasting</vt:lpstr>
      <vt:lpstr>Simple forecasting</vt:lpstr>
      <vt:lpstr>Simple forecasting</vt:lpstr>
      <vt:lpstr>Simple forecasting Pitfalls</vt:lpstr>
      <vt:lpstr>Stationary and Non-stationary Time-series</vt:lpstr>
      <vt:lpstr>Stationary and Non-stationary Time-series</vt:lpstr>
      <vt:lpstr>Stationary and Non-stationary Time-series</vt:lpstr>
      <vt:lpstr>Random Walk with and without Drift</vt:lpstr>
      <vt:lpstr>Stationary Series</vt:lpstr>
      <vt:lpstr>Stationary Series</vt:lpstr>
      <vt:lpstr>Stationary Series</vt:lpstr>
      <vt:lpstr>Stationary Series</vt:lpstr>
      <vt:lpstr>White Noise(WN) Model</vt:lpstr>
      <vt:lpstr>White Noise(WN) Model</vt:lpstr>
      <vt:lpstr>Random Walk (RW) Model</vt:lpstr>
      <vt:lpstr>Random Walk (RW) Model</vt:lpstr>
      <vt:lpstr>Random Walk (RW) Model</vt:lpstr>
      <vt:lpstr>Transformation Techniques or Differencing</vt:lpstr>
      <vt:lpstr>Transformation Techniques or Differencing</vt:lpstr>
      <vt:lpstr>Transformation Techniques or Differencing</vt:lpstr>
      <vt:lpstr>Transformation Techniques or Differencing</vt:lpstr>
      <vt:lpstr>Transformation Techniques or Differencing</vt:lpstr>
      <vt:lpstr>Introduction to ARIMA</vt:lpstr>
      <vt:lpstr>Introduction to ARIMA</vt:lpstr>
      <vt:lpstr>Introduction to ARIMA</vt:lpstr>
      <vt:lpstr>Introduction to ARIMA</vt:lpstr>
      <vt:lpstr>Introduction to ARIMA</vt:lpstr>
      <vt:lpstr>Introduction to ARIMA</vt:lpstr>
      <vt:lpstr>Autocorrelation </vt:lpstr>
      <vt:lpstr>Autocorrelation </vt:lpstr>
      <vt:lpstr>Autocorrelation </vt:lpstr>
      <vt:lpstr>Autocorrelation </vt:lpstr>
      <vt:lpstr>Autocorrelation </vt:lpstr>
      <vt:lpstr>Autocorrelation </vt:lpstr>
      <vt:lpstr>Autocorrelation </vt:lpstr>
      <vt:lpstr>Autocorrelation </vt:lpstr>
      <vt:lpstr>Partial Autocorrelation </vt:lpstr>
      <vt:lpstr>Partial Autocorrelation </vt:lpstr>
      <vt:lpstr>Partial Autocorrelation </vt:lpstr>
      <vt:lpstr>Autoregressive Component</vt:lpstr>
      <vt:lpstr>Autoregressive Component</vt:lpstr>
      <vt:lpstr>Autoregressive Component</vt:lpstr>
      <vt:lpstr>R console</vt:lpstr>
      <vt:lpstr>R console</vt:lpstr>
      <vt:lpstr>R console</vt:lpstr>
      <vt:lpstr>Moving Averages Component</vt:lpstr>
      <vt:lpstr>Moving Averages Component</vt:lpstr>
      <vt:lpstr>R console</vt:lpstr>
      <vt:lpstr>R console</vt:lpstr>
      <vt:lpstr>R console</vt:lpstr>
      <vt:lpstr>Integrated Component</vt:lpstr>
      <vt:lpstr>ARIMA Components</vt:lpstr>
      <vt:lpstr>Constructing an ARIMA model</vt:lpstr>
      <vt:lpstr>R console</vt:lpstr>
      <vt:lpstr>R console</vt:lpstr>
      <vt:lpstr>R console</vt:lpstr>
      <vt:lpstr>Smoothing Models</vt:lpstr>
      <vt:lpstr>Smoothing Models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2017-04-01T06:37:00Z</dcterms:created>
  <dcterms:modified xsi:type="dcterms:W3CDTF">2018-09-17T01:53:48Z</dcterms:modified>
</cp:coreProperties>
</file>